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 id="263" r:id="rId53"/>
    <p:sldId id="264" r:id="rId54"/>
    <p:sldId id="265" r:id="rId55"/>
    <p:sldId id="266" r:id="rId56"/>
    <p:sldId id="267" r:id="rId57"/>
    <p:sldId id="268" r:id="rId58"/>
    <p:sldId id="269" r:id="rId59"/>
    <p:sldId id="270" r:id="rId60"/>
    <p:sldId id="271" r:id="rId6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
      <p:font typeface="Open Sans" charset="1" panose="00000000000000000000"/>
      <p:regular r:id="rId34"/>
    </p:embeddedFont>
    <p:embeddedFont>
      <p:font typeface="Open Sans Bold" charset="1" panose="00000000000000000000"/>
      <p:regular r:id="rId35"/>
    </p:embeddedFont>
    <p:embeddedFont>
      <p:font typeface="Open Sans Italics" charset="1" panose="00000000000000000000"/>
      <p:regular r:id="rId36"/>
    </p:embeddedFont>
    <p:embeddedFont>
      <p:font typeface="Open Sans Bold Italics" charset="1" panose="00000000000000000000"/>
      <p:regular r:id="rId37"/>
    </p:embeddedFont>
    <p:embeddedFont>
      <p:font typeface="Open Sans Light" charset="1" panose="00000000000000000000"/>
      <p:regular r:id="rId38"/>
    </p:embeddedFont>
    <p:embeddedFont>
      <p:font typeface="Open Sans Light Italics" charset="1" panose="00000000000000000000"/>
      <p:regular r:id="rId39"/>
    </p:embeddedFont>
    <p:embeddedFont>
      <p:font typeface="Open Sans Medium" charset="1" panose="00000000000000000000"/>
      <p:regular r:id="rId40"/>
    </p:embeddedFont>
    <p:embeddedFont>
      <p:font typeface="Open Sans Medium Italics" charset="1" panose="00000000000000000000"/>
      <p:regular r:id="rId41"/>
    </p:embeddedFont>
    <p:embeddedFont>
      <p:font typeface="Open Sans Semi-Bold" charset="1" panose="00000000000000000000"/>
      <p:regular r:id="rId42"/>
    </p:embeddedFont>
    <p:embeddedFont>
      <p:font typeface="Open Sans Semi-Bold Italics" charset="1" panose="00000000000000000000"/>
      <p:regular r:id="rId43"/>
    </p:embeddedFont>
    <p:embeddedFont>
      <p:font typeface="Open Sans Ultra-Bold" charset="1" panose="00000000000000000000"/>
      <p:regular r:id="rId44"/>
    </p:embeddedFont>
    <p:embeddedFont>
      <p:font typeface="Open Sans Ultra-Bold Italics" charset="1" panose="000000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53" Target="slides/slide8.xml" Type="http://schemas.openxmlformats.org/officeDocument/2006/relationships/slide"/><Relationship Id="rId54" Target="slides/slide9.xml" Type="http://schemas.openxmlformats.org/officeDocument/2006/relationships/slide"/><Relationship Id="rId55" Target="slides/slide10.xml" Type="http://schemas.openxmlformats.org/officeDocument/2006/relationships/slide"/><Relationship Id="rId56" Target="slides/slide11.xml" Type="http://schemas.openxmlformats.org/officeDocument/2006/relationships/slide"/><Relationship Id="rId57" Target="slides/slide12.xml" Type="http://schemas.openxmlformats.org/officeDocument/2006/relationships/slide"/><Relationship Id="rId58" Target="slides/slide13.xml" Type="http://schemas.openxmlformats.org/officeDocument/2006/relationships/slide"/><Relationship Id="rId59" Target="slides/slide14.xml" Type="http://schemas.openxmlformats.org/officeDocument/2006/relationships/slide"/><Relationship Id="rId6" Target="fonts/font6.fntdata" Type="http://schemas.openxmlformats.org/officeDocument/2006/relationships/font"/><Relationship Id="rId60" Target="slides/slide15.xml" Type="http://schemas.openxmlformats.org/officeDocument/2006/relationships/slide"/><Relationship Id="rId61" Target="slides/slide16.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jpe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2844799" y="1827271"/>
            <a:ext cx="10940862" cy="668121"/>
          </a:xfrm>
          <a:prstGeom prst="rect">
            <a:avLst/>
          </a:prstGeom>
        </p:spPr>
        <p:txBody>
          <a:bodyPr anchor="t" rtlCol="false" tIns="0" lIns="0" bIns="0" rIns="0">
            <a:spAutoFit/>
          </a:bodyPr>
          <a:lstStyle/>
          <a:p>
            <a:pPr>
              <a:lnSpc>
                <a:spcPts val="5174"/>
              </a:lnSpc>
              <a:spcBef>
                <a:spcPct val="0"/>
              </a:spcBef>
            </a:pPr>
            <a:r>
              <a:rPr lang="en-US" sz="3696">
                <a:solidFill>
                  <a:srgbClr val="FF00E6"/>
                </a:solidFill>
                <a:latin typeface="Poppins Bold"/>
              </a:rPr>
              <a:t>FACULTY OF ENGINEERING AND TECHNOLOGY</a:t>
            </a:r>
          </a:p>
        </p:txBody>
      </p:sp>
      <p:sp>
        <p:nvSpPr>
          <p:cNvPr name="TextBox 6" id="6"/>
          <p:cNvSpPr txBox="true"/>
          <p:nvPr/>
        </p:nvSpPr>
        <p:spPr>
          <a:xfrm rot="0">
            <a:off x="12147023" y="5735263"/>
            <a:ext cx="5531013" cy="358775"/>
          </a:xfrm>
          <a:prstGeom prst="rect">
            <a:avLst/>
          </a:prstGeom>
        </p:spPr>
        <p:txBody>
          <a:bodyPr anchor="t" rtlCol="false" tIns="0" lIns="0" bIns="0" rIns="0">
            <a:spAutoFit/>
          </a:bodyPr>
          <a:lstStyle/>
          <a:p>
            <a:pPr algn="ctr">
              <a:lnSpc>
                <a:spcPts val="2799"/>
              </a:lnSpc>
              <a:spcBef>
                <a:spcPct val="0"/>
              </a:spcBef>
            </a:pPr>
            <a:r>
              <a:rPr lang="en-US" sz="1999" spc="567">
                <a:solidFill>
                  <a:srgbClr val="FFFFFF"/>
                </a:solidFill>
                <a:latin typeface="Poppins"/>
              </a:rPr>
              <a:t>AHOUMO TEMATEU ROXANE</a:t>
            </a:r>
          </a:p>
        </p:txBody>
      </p:sp>
      <p:sp>
        <p:nvSpPr>
          <p:cNvPr name="TextBox 7" id="7"/>
          <p:cNvSpPr txBox="true"/>
          <p:nvPr/>
        </p:nvSpPr>
        <p:spPr>
          <a:xfrm rot="0">
            <a:off x="1028700" y="2600167"/>
            <a:ext cx="14573060" cy="1315821"/>
          </a:xfrm>
          <a:prstGeom prst="rect">
            <a:avLst/>
          </a:prstGeom>
        </p:spPr>
        <p:txBody>
          <a:bodyPr anchor="t" rtlCol="false" tIns="0" lIns="0" bIns="0" rIns="0">
            <a:spAutoFit/>
          </a:bodyPr>
          <a:lstStyle/>
          <a:p>
            <a:pPr algn="ctr">
              <a:lnSpc>
                <a:spcPts val="5174"/>
              </a:lnSpc>
              <a:spcBef>
                <a:spcPct val="0"/>
              </a:spcBef>
            </a:pPr>
            <a:r>
              <a:rPr lang="en-US" sz="3696">
                <a:solidFill>
                  <a:srgbClr val="FF00E6"/>
                </a:solidFill>
                <a:latin typeface="Poppins Bold"/>
              </a:rPr>
              <a:t>CEF 440: INTERNET PROGRAMMING AND INTERNET  PROGRAMMING  TASK 2</a:t>
            </a:r>
          </a:p>
        </p:txBody>
      </p:sp>
      <p:sp>
        <p:nvSpPr>
          <p:cNvPr name="TextBox 8" id="8"/>
          <p:cNvSpPr txBox="true"/>
          <p:nvPr/>
        </p:nvSpPr>
        <p:spPr>
          <a:xfrm rot="0">
            <a:off x="12635410" y="7005263"/>
            <a:ext cx="4057253" cy="358775"/>
          </a:xfrm>
          <a:prstGeom prst="rect">
            <a:avLst/>
          </a:prstGeom>
        </p:spPr>
        <p:txBody>
          <a:bodyPr anchor="t" rtlCol="false" tIns="0" lIns="0" bIns="0" rIns="0">
            <a:spAutoFit/>
          </a:bodyPr>
          <a:lstStyle/>
          <a:p>
            <a:pPr algn="ctr">
              <a:lnSpc>
                <a:spcPts val="2799"/>
              </a:lnSpc>
              <a:spcBef>
                <a:spcPct val="0"/>
              </a:spcBef>
            </a:pPr>
            <a:r>
              <a:rPr lang="en-US" sz="1999" spc="567">
                <a:solidFill>
                  <a:srgbClr val="FFFFFF"/>
                </a:solidFill>
                <a:latin typeface="Poppins"/>
              </a:rPr>
              <a:t>BOUCHUKE  DANIEL</a:t>
            </a:r>
          </a:p>
        </p:txBody>
      </p:sp>
      <p:sp>
        <p:nvSpPr>
          <p:cNvPr name="TextBox 9" id="9"/>
          <p:cNvSpPr txBox="true"/>
          <p:nvPr/>
        </p:nvSpPr>
        <p:spPr>
          <a:xfrm rot="0">
            <a:off x="12635410" y="6313113"/>
            <a:ext cx="4057253" cy="358775"/>
          </a:xfrm>
          <a:prstGeom prst="rect">
            <a:avLst/>
          </a:prstGeom>
        </p:spPr>
        <p:txBody>
          <a:bodyPr anchor="t" rtlCol="false" tIns="0" lIns="0" bIns="0" rIns="0">
            <a:spAutoFit/>
          </a:bodyPr>
          <a:lstStyle/>
          <a:p>
            <a:pPr algn="ctr">
              <a:lnSpc>
                <a:spcPts val="2799"/>
              </a:lnSpc>
              <a:spcBef>
                <a:spcPct val="0"/>
              </a:spcBef>
            </a:pPr>
            <a:r>
              <a:rPr lang="en-US" sz="1999" spc="567">
                <a:solidFill>
                  <a:srgbClr val="FFFFFF"/>
                </a:solidFill>
                <a:latin typeface="Poppins"/>
              </a:rPr>
              <a:t>DERRICK FORCHA</a:t>
            </a:r>
          </a:p>
        </p:txBody>
      </p:sp>
      <p:sp>
        <p:nvSpPr>
          <p:cNvPr name="TextBox 10" id="10"/>
          <p:cNvSpPr txBox="true"/>
          <p:nvPr/>
        </p:nvSpPr>
        <p:spPr>
          <a:xfrm rot="0">
            <a:off x="12635410" y="7697414"/>
            <a:ext cx="4057253" cy="711200"/>
          </a:xfrm>
          <a:prstGeom prst="rect">
            <a:avLst/>
          </a:prstGeom>
        </p:spPr>
        <p:txBody>
          <a:bodyPr anchor="t" rtlCol="false" tIns="0" lIns="0" bIns="0" rIns="0">
            <a:spAutoFit/>
          </a:bodyPr>
          <a:lstStyle/>
          <a:p>
            <a:pPr algn="ctr">
              <a:lnSpc>
                <a:spcPts val="2799"/>
              </a:lnSpc>
            </a:pPr>
            <a:r>
              <a:rPr lang="en-US" sz="1999" spc="567">
                <a:solidFill>
                  <a:srgbClr val="FFFFFF"/>
                </a:solidFill>
                <a:latin typeface="Poppins"/>
              </a:rPr>
              <a:t> TIANI PEKINS EBIKA</a:t>
            </a:r>
          </a:p>
          <a:p>
            <a:pPr algn="ctr">
              <a:lnSpc>
                <a:spcPts val="2799"/>
              </a:lnSpc>
              <a:spcBef>
                <a:spcPct val="0"/>
              </a:spcBef>
            </a:pPr>
          </a:p>
        </p:txBody>
      </p:sp>
      <p:sp>
        <p:nvSpPr>
          <p:cNvPr name="TextBox 11" id="11"/>
          <p:cNvSpPr txBox="true"/>
          <p:nvPr/>
        </p:nvSpPr>
        <p:spPr>
          <a:xfrm rot="0">
            <a:off x="12635410" y="8513389"/>
            <a:ext cx="4057253" cy="358775"/>
          </a:xfrm>
          <a:prstGeom prst="rect">
            <a:avLst/>
          </a:prstGeom>
        </p:spPr>
        <p:txBody>
          <a:bodyPr anchor="t" rtlCol="false" tIns="0" lIns="0" bIns="0" rIns="0">
            <a:spAutoFit/>
          </a:bodyPr>
          <a:lstStyle/>
          <a:p>
            <a:pPr algn="ctr">
              <a:lnSpc>
                <a:spcPts val="2799"/>
              </a:lnSpc>
              <a:spcBef>
                <a:spcPct val="0"/>
              </a:spcBef>
            </a:pPr>
            <a:r>
              <a:rPr lang="en-US" sz="1999" spc="567">
                <a:solidFill>
                  <a:srgbClr val="FFFFFF"/>
                </a:solidFill>
                <a:latin typeface="Poppins"/>
              </a:rPr>
              <a:t>SAMUEL OSHO</a:t>
            </a:r>
          </a:p>
        </p:txBody>
      </p:sp>
      <p:sp>
        <p:nvSpPr>
          <p:cNvPr name="TextBox 12" id="12"/>
          <p:cNvSpPr txBox="true"/>
          <p:nvPr/>
        </p:nvSpPr>
        <p:spPr>
          <a:xfrm rot="0">
            <a:off x="11898530" y="5106613"/>
            <a:ext cx="5531013" cy="424816"/>
          </a:xfrm>
          <a:prstGeom prst="rect">
            <a:avLst/>
          </a:prstGeom>
        </p:spPr>
        <p:txBody>
          <a:bodyPr anchor="t" rtlCol="false" tIns="0" lIns="0" bIns="0" rIns="0">
            <a:spAutoFit/>
          </a:bodyPr>
          <a:lstStyle/>
          <a:p>
            <a:pPr algn="ctr">
              <a:lnSpc>
                <a:spcPts val="3359"/>
              </a:lnSpc>
              <a:spcBef>
                <a:spcPct val="0"/>
              </a:spcBef>
            </a:pPr>
            <a:r>
              <a:rPr lang="en-US" sz="2399" spc="681">
                <a:solidFill>
                  <a:srgbClr val="FFFFFF"/>
                </a:solidFill>
                <a:latin typeface="Poppins Bold"/>
              </a:rPr>
              <a:t>PRESENTED BY</a:t>
            </a:r>
          </a:p>
        </p:txBody>
      </p:sp>
      <p:sp>
        <p:nvSpPr>
          <p:cNvPr name="TextBox 13" id="13"/>
          <p:cNvSpPr txBox="true"/>
          <p:nvPr/>
        </p:nvSpPr>
        <p:spPr>
          <a:xfrm rot="0">
            <a:off x="2707991" y="1191756"/>
            <a:ext cx="10940862" cy="668121"/>
          </a:xfrm>
          <a:prstGeom prst="rect">
            <a:avLst/>
          </a:prstGeom>
        </p:spPr>
        <p:txBody>
          <a:bodyPr anchor="t" rtlCol="false" tIns="0" lIns="0" bIns="0" rIns="0">
            <a:spAutoFit/>
          </a:bodyPr>
          <a:lstStyle/>
          <a:p>
            <a:pPr algn="ctr">
              <a:lnSpc>
                <a:spcPts val="5174"/>
              </a:lnSpc>
              <a:spcBef>
                <a:spcPct val="0"/>
              </a:spcBef>
            </a:pPr>
            <a:r>
              <a:rPr lang="en-US" sz="3696">
                <a:solidFill>
                  <a:srgbClr val="FF00E6"/>
                </a:solidFill>
                <a:latin typeface="Poppins Bold"/>
              </a:rPr>
              <a:t>UNIVERSITY OF BUEA</a:t>
            </a:r>
          </a:p>
        </p:txBody>
      </p:sp>
      <p:sp>
        <p:nvSpPr>
          <p:cNvPr name="TextBox 14" id="14"/>
          <p:cNvSpPr txBox="true"/>
          <p:nvPr/>
        </p:nvSpPr>
        <p:spPr>
          <a:xfrm rot="0">
            <a:off x="8206457" y="9182100"/>
            <a:ext cx="1087041"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 </a:t>
            </a:r>
          </a:p>
        </p:txBody>
      </p:sp>
      <p:sp>
        <p:nvSpPr>
          <p:cNvPr name="TextBox 15" id="15"/>
          <p:cNvSpPr txBox="true"/>
          <p:nvPr/>
        </p:nvSpPr>
        <p:spPr>
          <a:xfrm rot="0">
            <a:off x="402764" y="8946459"/>
            <a:ext cx="5531013" cy="424816"/>
          </a:xfrm>
          <a:prstGeom prst="rect">
            <a:avLst/>
          </a:prstGeom>
        </p:spPr>
        <p:txBody>
          <a:bodyPr anchor="t" rtlCol="false" tIns="0" lIns="0" bIns="0" rIns="0">
            <a:spAutoFit/>
          </a:bodyPr>
          <a:lstStyle/>
          <a:p>
            <a:pPr algn="ctr">
              <a:lnSpc>
                <a:spcPts val="3359"/>
              </a:lnSpc>
              <a:spcBef>
                <a:spcPct val="0"/>
              </a:spcBef>
            </a:pPr>
            <a:r>
              <a:rPr lang="en-US" sz="2399" spc="681">
                <a:solidFill>
                  <a:srgbClr val="FFFFFF"/>
                </a:solidFill>
                <a:latin typeface="Poppins Bold"/>
              </a:rPr>
              <a:t>DR. NKEMENI VALERY</a:t>
            </a:r>
          </a:p>
        </p:txBody>
      </p:sp>
      <p:sp>
        <p:nvSpPr>
          <p:cNvPr name="TextBox 16" id="16"/>
          <p:cNvSpPr txBox="true"/>
          <p:nvPr/>
        </p:nvSpPr>
        <p:spPr>
          <a:xfrm rot="0">
            <a:off x="402764" y="8324794"/>
            <a:ext cx="5531013" cy="424816"/>
          </a:xfrm>
          <a:prstGeom prst="rect">
            <a:avLst/>
          </a:prstGeom>
        </p:spPr>
        <p:txBody>
          <a:bodyPr anchor="t" rtlCol="false" tIns="0" lIns="0" bIns="0" rIns="0">
            <a:spAutoFit/>
          </a:bodyPr>
          <a:lstStyle/>
          <a:p>
            <a:pPr algn="ctr">
              <a:lnSpc>
                <a:spcPts val="3359"/>
              </a:lnSpc>
              <a:spcBef>
                <a:spcPct val="0"/>
              </a:spcBef>
            </a:pPr>
            <a:r>
              <a:rPr lang="en-US" sz="2399" spc="681">
                <a:solidFill>
                  <a:srgbClr val="FFFFFF"/>
                </a:solidFill>
                <a:latin typeface="Poppins Bold"/>
              </a:rPr>
              <a:t>SUPERVISED BY</a:t>
            </a:r>
          </a:p>
        </p:txBody>
      </p:sp>
      <p:sp>
        <p:nvSpPr>
          <p:cNvPr name="TextBox 17" id="17"/>
          <p:cNvSpPr txBox="true"/>
          <p:nvPr/>
        </p:nvSpPr>
        <p:spPr>
          <a:xfrm rot="0">
            <a:off x="2844799" y="4020763"/>
            <a:ext cx="10940862" cy="668121"/>
          </a:xfrm>
          <a:prstGeom prst="rect">
            <a:avLst/>
          </a:prstGeom>
        </p:spPr>
        <p:txBody>
          <a:bodyPr anchor="t" rtlCol="false" tIns="0" lIns="0" bIns="0" rIns="0">
            <a:spAutoFit/>
          </a:bodyPr>
          <a:lstStyle/>
          <a:p>
            <a:pPr algn="ctr">
              <a:lnSpc>
                <a:spcPts val="5174"/>
              </a:lnSpc>
              <a:spcBef>
                <a:spcPct val="0"/>
              </a:spcBef>
            </a:pPr>
            <a:r>
              <a:rPr lang="en-US" sz="3696">
                <a:solidFill>
                  <a:srgbClr val="FF00E6"/>
                </a:solidFill>
                <a:latin typeface="Poppins Bold"/>
              </a:rPr>
              <a:t>REQUIREMENT GATHERING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45941" y="8799247"/>
            <a:ext cx="15445542" cy="3362371"/>
            <a:chOff x="0" y="0"/>
            <a:chExt cx="4067962" cy="885563"/>
          </a:xfrm>
        </p:grpSpPr>
        <p:sp>
          <p:nvSpPr>
            <p:cNvPr name="Freeform 6" id="6"/>
            <p:cNvSpPr/>
            <p:nvPr/>
          </p:nvSpPr>
          <p:spPr>
            <a:xfrm flipH="false" flipV="false" rot="0">
              <a:off x="0" y="0"/>
              <a:ext cx="4067962" cy="885563"/>
            </a:xfrm>
            <a:custGeom>
              <a:avLst/>
              <a:gdLst/>
              <a:ahLst/>
              <a:cxnLst/>
              <a:rect r="r" b="b" t="t" l="l"/>
              <a:pathLst>
                <a:path h="885563" w="4067962">
                  <a:moveTo>
                    <a:pt x="0" y="0"/>
                  </a:moveTo>
                  <a:lnTo>
                    <a:pt x="4067962" y="0"/>
                  </a:lnTo>
                  <a:lnTo>
                    <a:pt x="4067962" y="885563"/>
                  </a:lnTo>
                  <a:lnTo>
                    <a:pt x="0" y="885563"/>
                  </a:ln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4067962" cy="923663"/>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2756407" y="1848561"/>
            <a:ext cx="3512804" cy="6950686"/>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8" id="18"/>
          <p:cNvGrpSpPr>
            <a:grpSpLocks noChangeAspect="true"/>
          </p:cNvGrpSpPr>
          <p:nvPr/>
        </p:nvGrpSpPr>
        <p:grpSpPr>
          <a:xfrm rot="0">
            <a:off x="14827161" y="3092560"/>
            <a:ext cx="2884100" cy="5706687"/>
            <a:chOff x="0" y="0"/>
            <a:chExt cx="2620010" cy="5184140"/>
          </a:xfrm>
        </p:grpSpPr>
        <p:sp>
          <p:nvSpPr>
            <p:cNvPr name="Freeform 19" id="1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0" id="2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1" id="2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2" id="2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3" id="2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4" id="2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5" id="2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6" id="2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7" id="2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8" id="28"/>
          <p:cNvGrpSpPr>
            <a:grpSpLocks noChangeAspect="true"/>
          </p:cNvGrpSpPr>
          <p:nvPr/>
        </p:nvGrpSpPr>
        <p:grpSpPr>
          <a:xfrm rot="0">
            <a:off x="16357344" y="3916680"/>
            <a:ext cx="2467598" cy="4882567"/>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38" id="38"/>
          <p:cNvSpPr txBox="true"/>
          <p:nvPr/>
        </p:nvSpPr>
        <p:spPr>
          <a:xfrm rot="0">
            <a:off x="1380728" y="535380"/>
            <a:ext cx="9491514" cy="1313181"/>
          </a:xfrm>
          <a:prstGeom prst="rect">
            <a:avLst/>
          </a:prstGeom>
        </p:spPr>
        <p:txBody>
          <a:bodyPr anchor="t" rtlCol="false" tIns="0" lIns="0" bIns="0" rIns="0">
            <a:spAutoFit/>
          </a:bodyPr>
          <a:lstStyle/>
          <a:p>
            <a:pPr>
              <a:lnSpc>
                <a:spcPts val="5319"/>
              </a:lnSpc>
            </a:pPr>
            <a:r>
              <a:rPr lang="en-US" sz="3799">
                <a:solidFill>
                  <a:srgbClr val="FFFFFF"/>
                </a:solidFill>
                <a:latin typeface="Open Sans Bold"/>
              </a:rPr>
              <a:t>⦁ Requirement workshop</a:t>
            </a:r>
          </a:p>
          <a:p>
            <a:pPr>
              <a:lnSpc>
                <a:spcPts val="5319"/>
              </a:lnSpc>
              <a:spcBef>
                <a:spcPct val="0"/>
              </a:spcBef>
            </a:pPr>
          </a:p>
        </p:txBody>
      </p:sp>
      <p:sp>
        <p:nvSpPr>
          <p:cNvPr name="TextBox 39" id="39"/>
          <p:cNvSpPr txBox="true"/>
          <p:nvPr/>
        </p:nvSpPr>
        <p:spPr>
          <a:xfrm rot="0">
            <a:off x="1847893" y="1454149"/>
            <a:ext cx="9516231" cy="2462531"/>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Open Sans"/>
              </a:rPr>
              <a:t>Generally, researchers will ask participants to attempt a series of assigned tasks, and then observe and record how well they can accomplish those tasks. After the test is done, you’ll gather and analyze data, and then make choices about the best next-steps.</a:t>
            </a:r>
          </a:p>
        </p:txBody>
      </p:sp>
      <p:sp>
        <p:nvSpPr>
          <p:cNvPr name="TextBox 40" id="40"/>
          <p:cNvSpPr txBox="true"/>
          <p:nvPr/>
        </p:nvSpPr>
        <p:spPr>
          <a:xfrm rot="0">
            <a:off x="7712472" y="9039542"/>
            <a:ext cx="1143000"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[9] </a:t>
            </a:r>
          </a:p>
        </p:txBody>
      </p:sp>
      <p:sp>
        <p:nvSpPr>
          <p:cNvPr name="TextBox 41" id="41"/>
          <p:cNvSpPr txBox="true"/>
          <p:nvPr/>
        </p:nvSpPr>
        <p:spPr>
          <a:xfrm rot="0">
            <a:off x="1847893" y="5504021"/>
            <a:ext cx="9516231" cy="1967231"/>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Open Sans"/>
              </a:rPr>
              <a:t>Prototyping is a newer technique used in requirement gathering. You create a prototype based on initial gathering results, like brainstorming or group interviews, to show a client an early version of a workable solution. </a:t>
            </a:r>
          </a:p>
        </p:txBody>
      </p:sp>
      <p:sp>
        <p:nvSpPr>
          <p:cNvPr name="TextBox 42" id="42"/>
          <p:cNvSpPr txBox="true"/>
          <p:nvPr/>
        </p:nvSpPr>
        <p:spPr>
          <a:xfrm rot="0">
            <a:off x="1380728" y="4677472"/>
            <a:ext cx="9491514" cy="646431"/>
          </a:xfrm>
          <a:prstGeom prst="rect">
            <a:avLst/>
          </a:prstGeom>
        </p:spPr>
        <p:txBody>
          <a:bodyPr anchor="t" rtlCol="false" tIns="0" lIns="0" bIns="0" rIns="0">
            <a:spAutoFit/>
          </a:bodyPr>
          <a:lstStyle/>
          <a:p>
            <a:pPr>
              <a:lnSpc>
                <a:spcPts val="5319"/>
              </a:lnSpc>
              <a:spcBef>
                <a:spcPct val="0"/>
              </a:spcBef>
            </a:pPr>
            <a:r>
              <a:rPr lang="en-US" sz="3799">
                <a:solidFill>
                  <a:srgbClr val="FFFFFF"/>
                </a:solidFill>
                <a:latin typeface="Open Sans Bold"/>
              </a:rPr>
              <a:t>⦁ Prototyping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9674" y="1385301"/>
            <a:ext cx="4816747" cy="9530762"/>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0">
            <a:off x="1776322" y="3675547"/>
            <a:ext cx="3321504" cy="6572166"/>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25" id="25"/>
          <p:cNvSpPr txBox="true"/>
          <p:nvPr/>
        </p:nvSpPr>
        <p:spPr>
          <a:xfrm rot="0">
            <a:off x="5785749" y="1328151"/>
            <a:ext cx="10318254" cy="2369821"/>
          </a:xfrm>
          <a:prstGeom prst="rect">
            <a:avLst/>
          </a:prstGeom>
        </p:spPr>
        <p:txBody>
          <a:bodyPr anchor="t" rtlCol="false" tIns="0" lIns="0" bIns="0" rIns="0">
            <a:spAutoFit/>
          </a:bodyPr>
          <a:lstStyle/>
          <a:p>
            <a:pPr>
              <a:lnSpc>
                <a:spcPts val="3779"/>
              </a:lnSpc>
              <a:spcBef>
                <a:spcPct val="0"/>
              </a:spcBef>
            </a:pPr>
            <a:r>
              <a:rPr lang="en-US" sz="2699">
                <a:solidFill>
                  <a:srgbClr val="FFFFFF"/>
                </a:solidFill>
                <a:latin typeface="Open Sans"/>
              </a:rPr>
              <a:t>Quantitative analysis is a process of naturalistic inquiry that seeks an in-depth understanding of social phenomena within their natural setting. Six common types of qualitative research are phenomenological, ethnographic, grounded theory, historical, case study, and action research.</a:t>
            </a:r>
          </a:p>
        </p:txBody>
      </p:sp>
      <p:sp>
        <p:nvSpPr>
          <p:cNvPr name="TextBox 26" id="26"/>
          <p:cNvSpPr txBox="true"/>
          <p:nvPr/>
        </p:nvSpPr>
        <p:spPr>
          <a:xfrm rot="0">
            <a:off x="6727763" y="5191494"/>
            <a:ext cx="11425614" cy="2797057"/>
          </a:xfrm>
          <a:prstGeom prst="rect">
            <a:avLst/>
          </a:prstGeom>
        </p:spPr>
        <p:txBody>
          <a:bodyPr anchor="t" rtlCol="false" tIns="0" lIns="0" bIns="0" rIns="0">
            <a:spAutoFit/>
          </a:bodyPr>
          <a:lstStyle/>
          <a:p>
            <a:pPr>
              <a:lnSpc>
                <a:spcPts val="3725"/>
              </a:lnSpc>
            </a:pPr>
            <a:r>
              <a:rPr lang="en-US" sz="2660">
                <a:solidFill>
                  <a:srgbClr val="FFFFFF"/>
                </a:solidFill>
                <a:latin typeface="Open Sans"/>
              </a:rPr>
              <a:t>Ethnographic research is an approach to data collection and analysis that aims at evaluating and categorizing human experiences through the lens of the participants’ cultural and ethnic backgrounds. Ethnographic research can be further divided into</a:t>
            </a:r>
          </a:p>
          <a:p>
            <a:pPr>
              <a:lnSpc>
                <a:spcPts val="3725"/>
              </a:lnSpc>
            </a:pPr>
          </a:p>
          <a:p>
            <a:pPr>
              <a:lnSpc>
                <a:spcPts val="3725"/>
              </a:lnSpc>
              <a:spcBef>
                <a:spcPct val="0"/>
              </a:spcBef>
            </a:pPr>
          </a:p>
        </p:txBody>
      </p:sp>
      <p:sp>
        <p:nvSpPr>
          <p:cNvPr name="TextBox 27" id="27"/>
          <p:cNvSpPr txBox="true"/>
          <p:nvPr/>
        </p:nvSpPr>
        <p:spPr>
          <a:xfrm rot="0">
            <a:off x="8079284" y="9568262"/>
            <a:ext cx="1443633"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[10] </a:t>
            </a:r>
          </a:p>
        </p:txBody>
      </p:sp>
      <p:sp>
        <p:nvSpPr>
          <p:cNvPr name="TextBox 28" id="28"/>
          <p:cNvSpPr txBox="true"/>
          <p:nvPr/>
        </p:nvSpPr>
        <p:spPr>
          <a:xfrm rot="0">
            <a:off x="4694383" y="667384"/>
            <a:ext cx="7746186" cy="646431"/>
          </a:xfrm>
          <a:prstGeom prst="rect">
            <a:avLst/>
          </a:prstGeom>
        </p:spPr>
        <p:txBody>
          <a:bodyPr anchor="t" rtlCol="false" tIns="0" lIns="0" bIns="0" rIns="0">
            <a:spAutoFit/>
          </a:bodyPr>
          <a:lstStyle/>
          <a:p>
            <a:pPr>
              <a:lnSpc>
                <a:spcPts val="5319"/>
              </a:lnSpc>
              <a:spcBef>
                <a:spcPct val="0"/>
              </a:spcBef>
            </a:pPr>
            <a:r>
              <a:rPr lang="en-US" sz="3799">
                <a:solidFill>
                  <a:srgbClr val="FFFFFF"/>
                </a:solidFill>
                <a:latin typeface="Open Sans Bold"/>
              </a:rPr>
              <a:t>B. Quantitative Research</a:t>
            </a:r>
          </a:p>
        </p:txBody>
      </p:sp>
      <p:sp>
        <p:nvSpPr>
          <p:cNvPr name="TextBox 29" id="29"/>
          <p:cNvSpPr txBox="true"/>
          <p:nvPr/>
        </p:nvSpPr>
        <p:spPr>
          <a:xfrm rot="0">
            <a:off x="6199119" y="4224179"/>
            <a:ext cx="9491514" cy="1313181"/>
          </a:xfrm>
          <a:prstGeom prst="rect">
            <a:avLst/>
          </a:prstGeom>
        </p:spPr>
        <p:txBody>
          <a:bodyPr anchor="t" rtlCol="false" tIns="0" lIns="0" bIns="0" rIns="0">
            <a:spAutoFit/>
          </a:bodyPr>
          <a:lstStyle/>
          <a:p>
            <a:pPr>
              <a:lnSpc>
                <a:spcPts val="5319"/>
              </a:lnSpc>
            </a:pPr>
            <a:r>
              <a:rPr lang="en-US" sz="3799">
                <a:solidFill>
                  <a:srgbClr val="FFFFFF"/>
                </a:solidFill>
                <a:latin typeface="Open Sans Bold"/>
              </a:rPr>
              <a:t>⦁ Ethnographic Research</a:t>
            </a:r>
          </a:p>
          <a:p>
            <a:pPr>
              <a:lnSpc>
                <a:spcPts val="5319"/>
              </a:lnSpc>
              <a:spcBef>
                <a:spcPct val="0"/>
              </a:spcBef>
            </a:pPr>
          </a:p>
        </p:txBody>
      </p:sp>
      <p:sp>
        <p:nvSpPr>
          <p:cNvPr name="TextBox 30" id="30"/>
          <p:cNvSpPr txBox="true"/>
          <p:nvPr/>
        </p:nvSpPr>
        <p:spPr>
          <a:xfrm rot="0">
            <a:off x="4021863" y="7407420"/>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Passive Observation</a:t>
            </a:r>
          </a:p>
          <a:p>
            <a:pPr>
              <a:lnSpc>
                <a:spcPts val="4209"/>
              </a:lnSpc>
              <a:spcBef>
                <a:spcPct val="0"/>
              </a:spcBef>
            </a:pPr>
          </a:p>
        </p:txBody>
      </p:sp>
      <p:sp>
        <p:nvSpPr>
          <p:cNvPr name="TextBox 31" id="31"/>
          <p:cNvSpPr txBox="true"/>
          <p:nvPr/>
        </p:nvSpPr>
        <p:spPr>
          <a:xfrm rot="0">
            <a:off x="4400779" y="8327001"/>
            <a:ext cx="10244274" cy="16190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Contextual Interviews</a:t>
            </a:r>
          </a:p>
          <a:p>
            <a:pPr algn="ctr">
              <a:lnSpc>
                <a:spcPts val="4209"/>
              </a:lnSpc>
            </a:pPr>
          </a:p>
          <a:p>
            <a:pPr>
              <a:lnSpc>
                <a:spcPts val="4209"/>
              </a:lnSpc>
              <a:spcBef>
                <a:spcPct val="0"/>
              </a:spcBef>
            </a:pPr>
          </a:p>
        </p:txBody>
      </p:sp>
      <p:sp>
        <p:nvSpPr>
          <p:cNvPr name="TextBox 32" id="32"/>
          <p:cNvSpPr txBox="true"/>
          <p:nvPr/>
        </p:nvSpPr>
        <p:spPr>
          <a:xfrm rot="0">
            <a:off x="4021863" y="9088919"/>
            <a:ext cx="10244274" cy="16190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Archival Research</a:t>
            </a:r>
          </a:p>
          <a:p>
            <a:pPr algn="ctr">
              <a:lnSpc>
                <a:spcPts val="4209"/>
              </a:lnSpc>
            </a:pPr>
          </a:p>
          <a:p>
            <a:pPr>
              <a:lnSpc>
                <a:spcPts val="420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5022939" y="1964557"/>
            <a:ext cx="3420629" cy="6768303"/>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p:nvPr/>
        </p:nvGrpSpPr>
        <p:grpSpPr>
          <a:xfrm rot="0">
            <a:off x="1828563" y="3311130"/>
            <a:ext cx="1042538" cy="47625"/>
            <a:chOff x="0" y="0"/>
            <a:chExt cx="274578" cy="12543"/>
          </a:xfrm>
        </p:grpSpPr>
        <p:sp>
          <p:nvSpPr>
            <p:cNvPr name="Freeform 16" id="16"/>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17" id="17"/>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2349832" y="6053559"/>
            <a:ext cx="12456172" cy="3114676"/>
          </a:xfrm>
          <a:prstGeom prst="rect">
            <a:avLst/>
          </a:prstGeom>
        </p:spPr>
        <p:txBody>
          <a:bodyPr anchor="t" rtlCol="false" tIns="0" lIns="0" bIns="0" rIns="0">
            <a:spAutoFit/>
          </a:bodyPr>
          <a:lstStyle/>
          <a:p>
            <a:pPr>
              <a:lnSpc>
                <a:spcPts val="4199"/>
              </a:lnSpc>
            </a:pPr>
            <a:r>
              <a:rPr lang="en-US" sz="2999">
                <a:solidFill>
                  <a:srgbClr val="FFFFFF"/>
                </a:solidFill>
                <a:latin typeface="Open Sans"/>
              </a:rPr>
              <a:t>Document analysis includes reviewing the existing system's documentation, like user manuals and instructions. It is helpful particularly for any changeover risk mitigation and you can glean important information that pushes the boundary of establishing new requirements or validating existing ones. </a:t>
            </a:r>
          </a:p>
          <a:p>
            <a:pPr>
              <a:lnSpc>
                <a:spcPts val="4199"/>
              </a:lnSpc>
              <a:spcBef>
                <a:spcPct val="0"/>
              </a:spcBef>
            </a:pPr>
          </a:p>
        </p:txBody>
      </p:sp>
      <p:sp>
        <p:nvSpPr>
          <p:cNvPr name="TextBox 19" id="19"/>
          <p:cNvSpPr txBox="true"/>
          <p:nvPr/>
        </p:nvSpPr>
        <p:spPr>
          <a:xfrm rot="0">
            <a:off x="9255217" y="9182100"/>
            <a:ext cx="1357312"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[11] </a:t>
            </a:r>
          </a:p>
        </p:txBody>
      </p:sp>
      <p:sp>
        <p:nvSpPr>
          <p:cNvPr name="TextBox 20" id="20"/>
          <p:cNvSpPr txBox="true"/>
          <p:nvPr/>
        </p:nvSpPr>
        <p:spPr>
          <a:xfrm rot="0">
            <a:off x="1453361" y="4788002"/>
            <a:ext cx="9491514" cy="1313181"/>
          </a:xfrm>
          <a:prstGeom prst="rect">
            <a:avLst/>
          </a:prstGeom>
        </p:spPr>
        <p:txBody>
          <a:bodyPr anchor="t" rtlCol="false" tIns="0" lIns="0" bIns="0" rIns="0">
            <a:spAutoFit/>
          </a:bodyPr>
          <a:lstStyle/>
          <a:p>
            <a:pPr>
              <a:lnSpc>
                <a:spcPts val="5319"/>
              </a:lnSpc>
            </a:pPr>
            <a:r>
              <a:rPr lang="en-US" sz="3799">
                <a:solidFill>
                  <a:srgbClr val="FFFFFF"/>
                </a:solidFill>
                <a:latin typeface="Open Sans Bold"/>
              </a:rPr>
              <a:t>⦁ Document Analysis</a:t>
            </a:r>
          </a:p>
          <a:p>
            <a:pPr>
              <a:lnSpc>
                <a:spcPts val="5319"/>
              </a:lnSpc>
              <a:spcBef>
                <a:spcPct val="0"/>
              </a:spcBef>
            </a:pPr>
          </a:p>
        </p:txBody>
      </p:sp>
      <p:sp>
        <p:nvSpPr>
          <p:cNvPr name="TextBox 21" id="21"/>
          <p:cNvSpPr txBox="true"/>
          <p:nvPr/>
        </p:nvSpPr>
        <p:spPr>
          <a:xfrm rot="0">
            <a:off x="1453361" y="556772"/>
            <a:ext cx="9491514" cy="646431"/>
          </a:xfrm>
          <a:prstGeom prst="rect">
            <a:avLst/>
          </a:prstGeom>
        </p:spPr>
        <p:txBody>
          <a:bodyPr anchor="t" rtlCol="false" tIns="0" lIns="0" bIns="0" rIns="0">
            <a:spAutoFit/>
          </a:bodyPr>
          <a:lstStyle/>
          <a:p>
            <a:pPr>
              <a:lnSpc>
                <a:spcPts val="5319"/>
              </a:lnSpc>
              <a:spcBef>
                <a:spcPct val="0"/>
              </a:spcBef>
            </a:pPr>
            <a:r>
              <a:rPr lang="en-US" sz="3799">
                <a:solidFill>
                  <a:srgbClr val="FFFFFF"/>
                </a:solidFill>
                <a:latin typeface="Open Sans Bold"/>
              </a:rPr>
              <a:t>⦁ Phenomenological Research</a:t>
            </a:r>
          </a:p>
        </p:txBody>
      </p:sp>
      <p:sp>
        <p:nvSpPr>
          <p:cNvPr name="TextBox 22" id="22"/>
          <p:cNvSpPr txBox="true"/>
          <p:nvPr/>
        </p:nvSpPr>
        <p:spPr>
          <a:xfrm rot="0">
            <a:off x="1828563" y="1916932"/>
            <a:ext cx="11954258" cy="1467603"/>
          </a:xfrm>
          <a:prstGeom prst="rect">
            <a:avLst/>
          </a:prstGeom>
        </p:spPr>
        <p:txBody>
          <a:bodyPr anchor="t" rtlCol="false" tIns="0" lIns="0" bIns="0" rIns="0">
            <a:spAutoFit/>
          </a:bodyPr>
          <a:lstStyle/>
          <a:p>
            <a:pPr marL="608555" indent="-304277" lvl="1">
              <a:lnSpc>
                <a:spcPts val="3946"/>
              </a:lnSpc>
              <a:buFont typeface="Arial"/>
              <a:buChar char="•"/>
            </a:pPr>
            <a:r>
              <a:rPr lang="en-US" sz="2818">
                <a:solidFill>
                  <a:srgbClr val="FFFFFF"/>
                </a:solidFill>
                <a:latin typeface="Open Sans"/>
              </a:rPr>
              <a:t>Phenomenological studies, for their part, place major emphasis on the unique experiences of individuals. Phenomenological research focuses primarily on discovering personal thoughts and experience.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3961028" y="-505353"/>
            <a:ext cx="7922056" cy="5143500"/>
            <a:chOff x="0" y="0"/>
            <a:chExt cx="2086467" cy="1354667"/>
          </a:xfrm>
        </p:grpSpPr>
        <p:sp>
          <p:nvSpPr>
            <p:cNvPr name="Freeform 6" id="6"/>
            <p:cNvSpPr/>
            <p:nvPr/>
          </p:nvSpPr>
          <p:spPr>
            <a:xfrm flipH="false" flipV="false" rot="0">
              <a:off x="0" y="0"/>
              <a:ext cx="2086467" cy="1354667"/>
            </a:xfrm>
            <a:custGeom>
              <a:avLst/>
              <a:gdLst/>
              <a:ahLst/>
              <a:cxnLst/>
              <a:rect r="r" b="b" t="t" l="l"/>
              <a:pathLst>
                <a:path h="1354667" w="2086467">
                  <a:moveTo>
                    <a:pt x="0" y="0"/>
                  </a:moveTo>
                  <a:lnTo>
                    <a:pt x="2086467" y="0"/>
                  </a:lnTo>
                  <a:lnTo>
                    <a:pt x="2086467" y="1354667"/>
                  </a:lnTo>
                  <a:lnTo>
                    <a:pt x="0" y="1354667"/>
                  </a:ln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2086467" cy="1392767"/>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218182" y="1752839"/>
            <a:ext cx="3427209" cy="6781322"/>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8" id="18"/>
          <p:cNvGrpSpPr>
            <a:grpSpLocks noChangeAspect="true"/>
          </p:cNvGrpSpPr>
          <p:nvPr/>
        </p:nvGrpSpPr>
        <p:grpSpPr>
          <a:xfrm rot="0">
            <a:off x="495423" y="1752839"/>
            <a:ext cx="3427209" cy="6781322"/>
            <a:chOff x="0" y="0"/>
            <a:chExt cx="2620010" cy="5184140"/>
          </a:xfrm>
        </p:grpSpPr>
        <p:sp>
          <p:nvSpPr>
            <p:cNvPr name="Freeform 19" id="1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0" id="2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1" id="2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2" id="2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3" id="2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4" id="2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5" id="2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6" id="2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7" id="2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8" id="28"/>
          <p:cNvGrpSpPr>
            <a:grpSpLocks noChangeAspect="true"/>
          </p:cNvGrpSpPr>
          <p:nvPr/>
        </p:nvGrpSpPr>
        <p:grpSpPr>
          <a:xfrm rot="0">
            <a:off x="952892" y="2795114"/>
            <a:ext cx="3427209" cy="6781322"/>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38" id="38"/>
          <p:cNvGrpSpPr/>
          <p:nvPr/>
        </p:nvGrpSpPr>
        <p:grpSpPr>
          <a:xfrm rot="0">
            <a:off x="11083505" y="3494310"/>
            <a:ext cx="1042538" cy="47625"/>
            <a:chOff x="0" y="0"/>
            <a:chExt cx="274578" cy="12543"/>
          </a:xfrm>
        </p:grpSpPr>
        <p:sp>
          <p:nvSpPr>
            <p:cNvPr name="Freeform 39" id="39"/>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40" id="40"/>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3960272" y="658370"/>
            <a:ext cx="13299028" cy="1408027"/>
          </a:xfrm>
          <a:prstGeom prst="rect">
            <a:avLst/>
          </a:prstGeom>
        </p:spPr>
        <p:txBody>
          <a:bodyPr anchor="t" rtlCol="false" tIns="0" lIns="0" bIns="0" rIns="0">
            <a:spAutoFit/>
          </a:bodyPr>
          <a:lstStyle/>
          <a:p>
            <a:pPr>
              <a:lnSpc>
                <a:spcPts val="5336"/>
              </a:lnSpc>
            </a:pPr>
            <a:r>
              <a:rPr lang="en-US" sz="4560">
                <a:solidFill>
                  <a:srgbClr val="FFFFFF"/>
                </a:solidFill>
                <a:latin typeface="Poppins Bold"/>
              </a:rPr>
              <a:t>4.   ANALYZING AND DOCUMENTATION OF GATHERED REQUIREMENTS</a:t>
            </a:r>
          </a:p>
        </p:txBody>
      </p:sp>
      <p:sp>
        <p:nvSpPr>
          <p:cNvPr name="TextBox 42" id="42"/>
          <p:cNvSpPr txBox="true"/>
          <p:nvPr/>
        </p:nvSpPr>
        <p:spPr>
          <a:xfrm rot="0">
            <a:off x="5749638" y="2937880"/>
            <a:ext cx="10615129" cy="5097146"/>
          </a:xfrm>
          <a:prstGeom prst="rect">
            <a:avLst/>
          </a:prstGeom>
        </p:spPr>
        <p:txBody>
          <a:bodyPr anchor="t" rtlCol="false" tIns="0" lIns="0" bIns="0" rIns="0">
            <a:spAutoFit/>
          </a:bodyPr>
          <a:lstStyle/>
          <a:p>
            <a:pPr>
              <a:lnSpc>
                <a:spcPts val="4619"/>
              </a:lnSpc>
            </a:pPr>
            <a:r>
              <a:rPr lang="en-US" sz="3299">
                <a:solidFill>
                  <a:srgbClr val="FFFFFF"/>
                </a:solidFill>
                <a:latin typeface="Open Sans"/>
              </a:rPr>
              <a:t>-Requirements documents of any kind influence the analysis, design, implementation, and test phases directly and indirectly. </a:t>
            </a:r>
          </a:p>
          <a:p>
            <a:pPr>
              <a:lnSpc>
                <a:spcPts val="4619"/>
              </a:lnSpc>
            </a:pPr>
            <a:r>
              <a:rPr lang="en-US" sz="3299">
                <a:solidFill>
                  <a:srgbClr val="FFFFFF"/>
                </a:solidFill>
                <a:latin typeface="Open Sans"/>
              </a:rPr>
              <a:t>-Requirements documents may also support the change management activities. </a:t>
            </a:r>
          </a:p>
          <a:p>
            <a:pPr>
              <a:lnSpc>
                <a:spcPts val="4619"/>
              </a:lnSpc>
            </a:pPr>
            <a:r>
              <a:rPr lang="en-US" sz="3299">
                <a:solidFill>
                  <a:srgbClr val="FFFFFF"/>
                </a:solidFill>
                <a:latin typeface="Open Sans"/>
              </a:rPr>
              <a:t>-Documenting the requirements can help to quickly overcome legal conflicts between two or more parties.</a:t>
            </a:r>
          </a:p>
          <a:p>
            <a:pPr>
              <a:lnSpc>
                <a:spcPts val="4619"/>
              </a:lnSpc>
            </a:pPr>
          </a:p>
          <a:p>
            <a:pPr>
              <a:lnSpc>
                <a:spcPts val="3639"/>
              </a:lnSpc>
              <a:spcBef>
                <a:spcPct val="0"/>
              </a:spcBef>
            </a:pPr>
          </a:p>
        </p:txBody>
      </p:sp>
      <p:sp>
        <p:nvSpPr>
          <p:cNvPr name="TextBox 43" id="43"/>
          <p:cNvSpPr txBox="true"/>
          <p:nvPr/>
        </p:nvSpPr>
        <p:spPr>
          <a:xfrm rot="0">
            <a:off x="8982388" y="8896985"/>
            <a:ext cx="1381720"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[13] </a:t>
            </a:r>
          </a:p>
        </p:txBody>
      </p:sp>
      <p:sp>
        <p:nvSpPr>
          <p:cNvPr name="TextBox 44" id="44"/>
          <p:cNvSpPr txBox="true"/>
          <p:nvPr/>
        </p:nvSpPr>
        <p:spPr>
          <a:xfrm rot="0">
            <a:off x="4927491" y="2204941"/>
            <a:ext cx="9491514" cy="1313181"/>
          </a:xfrm>
          <a:prstGeom prst="rect">
            <a:avLst/>
          </a:prstGeom>
        </p:spPr>
        <p:txBody>
          <a:bodyPr anchor="t" rtlCol="false" tIns="0" lIns="0" bIns="0" rIns="0">
            <a:spAutoFit/>
          </a:bodyPr>
          <a:lstStyle/>
          <a:p>
            <a:pPr>
              <a:lnSpc>
                <a:spcPts val="5319"/>
              </a:lnSpc>
            </a:pPr>
            <a:r>
              <a:rPr lang="en-US" sz="3799">
                <a:solidFill>
                  <a:srgbClr val="FFFFFF"/>
                </a:solidFill>
                <a:latin typeface="Open Sans Bold"/>
              </a:rPr>
              <a:t>⦁ Document Requirements</a:t>
            </a:r>
          </a:p>
          <a:p>
            <a:pPr>
              <a:lnSpc>
                <a:spcPts val="5319"/>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0" y="8605814"/>
            <a:ext cx="15445542" cy="3362371"/>
            <a:chOff x="0" y="0"/>
            <a:chExt cx="4067962" cy="885563"/>
          </a:xfrm>
        </p:grpSpPr>
        <p:sp>
          <p:nvSpPr>
            <p:cNvPr name="Freeform 6" id="6"/>
            <p:cNvSpPr/>
            <p:nvPr/>
          </p:nvSpPr>
          <p:spPr>
            <a:xfrm flipH="false" flipV="false" rot="0">
              <a:off x="0" y="0"/>
              <a:ext cx="4067962" cy="885563"/>
            </a:xfrm>
            <a:custGeom>
              <a:avLst/>
              <a:gdLst/>
              <a:ahLst/>
              <a:cxnLst/>
              <a:rect r="r" b="b" t="t" l="l"/>
              <a:pathLst>
                <a:path h="885563" w="4067962">
                  <a:moveTo>
                    <a:pt x="0" y="0"/>
                  </a:moveTo>
                  <a:lnTo>
                    <a:pt x="4067962" y="0"/>
                  </a:lnTo>
                  <a:lnTo>
                    <a:pt x="4067962" y="885563"/>
                  </a:lnTo>
                  <a:lnTo>
                    <a:pt x="0" y="885563"/>
                  </a:ln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4067962" cy="923663"/>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2133344" y="1982377"/>
            <a:ext cx="3512804" cy="6950686"/>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8" id="18"/>
          <p:cNvGrpSpPr>
            <a:grpSpLocks noChangeAspect="true"/>
          </p:cNvGrpSpPr>
          <p:nvPr/>
        </p:nvGrpSpPr>
        <p:grpSpPr>
          <a:xfrm rot="0">
            <a:off x="13889746" y="3226376"/>
            <a:ext cx="2884100" cy="5706687"/>
            <a:chOff x="0" y="0"/>
            <a:chExt cx="2620010" cy="5184140"/>
          </a:xfrm>
        </p:grpSpPr>
        <p:sp>
          <p:nvSpPr>
            <p:cNvPr name="Freeform 19" id="1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0" id="2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1" id="2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2" id="2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3" id="2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4" id="2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5" id="2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6" id="2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7" id="2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8" id="28"/>
          <p:cNvGrpSpPr>
            <a:grpSpLocks noChangeAspect="true"/>
          </p:cNvGrpSpPr>
          <p:nvPr/>
        </p:nvGrpSpPr>
        <p:grpSpPr>
          <a:xfrm rot="0">
            <a:off x="16059317" y="3932601"/>
            <a:ext cx="2467598" cy="4882567"/>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38" id="38"/>
          <p:cNvSpPr txBox="true"/>
          <p:nvPr/>
        </p:nvSpPr>
        <p:spPr>
          <a:xfrm rot="0">
            <a:off x="0" y="677683"/>
            <a:ext cx="13186166" cy="673459"/>
          </a:xfrm>
          <a:prstGeom prst="rect">
            <a:avLst/>
          </a:prstGeom>
        </p:spPr>
        <p:txBody>
          <a:bodyPr anchor="t" rtlCol="false" tIns="0" lIns="0" bIns="0" rIns="0">
            <a:spAutoFit/>
          </a:bodyPr>
          <a:lstStyle/>
          <a:p>
            <a:pPr marL="919910" indent="-459955" lvl="1">
              <a:lnSpc>
                <a:spcPts val="4985"/>
              </a:lnSpc>
              <a:buFont typeface="Arial"/>
              <a:buChar char="•"/>
            </a:pPr>
            <a:r>
              <a:rPr lang="en-US" sz="4260">
                <a:solidFill>
                  <a:srgbClr val="FFFFFF"/>
                </a:solidFill>
                <a:latin typeface="Poppins Bold"/>
              </a:rPr>
              <a:t> Confirming understanding of requirements </a:t>
            </a:r>
          </a:p>
        </p:txBody>
      </p:sp>
      <p:sp>
        <p:nvSpPr>
          <p:cNvPr name="TextBox 39" id="39"/>
          <p:cNvSpPr txBox="true"/>
          <p:nvPr/>
        </p:nvSpPr>
        <p:spPr>
          <a:xfrm rot="0">
            <a:off x="1028700" y="1972449"/>
            <a:ext cx="7443999" cy="580391"/>
          </a:xfrm>
          <a:prstGeom prst="rect">
            <a:avLst/>
          </a:prstGeom>
        </p:spPr>
        <p:txBody>
          <a:bodyPr anchor="t" rtlCol="false" tIns="0" lIns="0" bIns="0" rIns="0">
            <a:spAutoFit/>
          </a:bodyPr>
          <a:lstStyle/>
          <a:p>
            <a:pPr>
              <a:lnSpc>
                <a:spcPts val="4759"/>
              </a:lnSpc>
              <a:spcBef>
                <a:spcPct val="0"/>
              </a:spcBef>
            </a:pPr>
            <a:r>
              <a:rPr lang="en-US" sz="3399">
                <a:solidFill>
                  <a:srgbClr val="FFFFFF"/>
                </a:solidFill>
                <a:latin typeface="Open Sans"/>
              </a:rPr>
              <a:t>⦁ USECASE DIAGRAM: </a:t>
            </a:r>
          </a:p>
        </p:txBody>
      </p:sp>
      <p:sp>
        <p:nvSpPr>
          <p:cNvPr name="TextBox 40" id="40"/>
          <p:cNvSpPr txBox="true"/>
          <p:nvPr/>
        </p:nvSpPr>
        <p:spPr>
          <a:xfrm rot="0">
            <a:off x="819788" y="4828222"/>
            <a:ext cx="9416979" cy="563881"/>
          </a:xfrm>
          <a:prstGeom prst="rect">
            <a:avLst/>
          </a:prstGeom>
        </p:spPr>
        <p:txBody>
          <a:bodyPr anchor="t" rtlCol="false" tIns="0" lIns="0" bIns="0" rIns="0">
            <a:spAutoFit/>
          </a:bodyPr>
          <a:lstStyle/>
          <a:p>
            <a:pPr>
              <a:lnSpc>
                <a:spcPts val="4619"/>
              </a:lnSpc>
              <a:spcBef>
                <a:spcPct val="0"/>
              </a:spcBef>
            </a:pPr>
            <a:r>
              <a:rPr lang="en-US" sz="3299">
                <a:solidFill>
                  <a:srgbClr val="FFFFFF"/>
                </a:solidFill>
                <a:latin typeface="Open Sans"/>
              </a:rPr>
              <a:t>⦁</a:t>
            </a:r>
            <a:r>
              <a:rPr lang="en-US" sz="3299">
                <a:solidFill>
                  <a:srgbClr val="FFFFFF"/>
                </a:solidFill>
                <a:latin typeface="Open Sans Bold"/>
              </a:rPr>
              <a:t> BUILD A PROTOTYPE</a:t>
            </a:r>
          </a:p>
        </p:txBody>
      </p:sp>
      <p:sp>
        <p:nvSpPr>
          <p:cNvPr name="TextBox 41" id="41"/>
          <p:cNvSpPr txBox="true"/>
          <p:nvPr/>
        </p:nvSpPr>
        <p:spPr>
          <a:xfrm rot="0">
            <a:off x="1554972" y="2821151"/>
            <a:ext cx="10168797" cy="1967231"/>
          </a:xfrm>
          <a:prstGeom prst="rect">
            <a:avLst/>
          </a:prstGeom>
        </p:spPr>
        <p:txBody>
          <a:bodyPr anchor="t" rtlCol="false" tIns="0" lIns="0" bIns="0" rIns="0">
            <a:spAutoFit/>
          </a:bodyPr>
          <a:lstStyle/>
          <a:p>
            <a:pPr>
              <a:lnSpc>
                <a:spcPts val="3919"/>
              </a:lnSpc>
            </a:pPr>
            <a:r>
              <a:rPr lang="en-US" sz="2799">
                <a:solidFill>
                  <a:srgbClr val="FFFFFF"/>
                </a:solidFill>
                <a:latin typeface="Open Sans"/>
              </a:rPr>
              <a:t>A usecase diagram is a UML Diagram which help us to organise all the functional requirement of  an app after collecting the various reauirements from users.</a:t>
            </a:r>
          </a:p>
          <a:p>
            <a:pPr>
              <a:lnSpc>
                <a:spcPts val="3919"/>
              </a:lnSpc>
              <a:spcBef>
                <a:spcPct val="0"/>
              </a:spcBef>
            </a:pPr>
            <a:r>
              <a:rPr lang="en-US" sz="2799">
                <a:solidFill>
                  <a:srgbClr val="FFFFFF"/>
                </a:solidFill>
                <a:latin typeface="Open Sans"/>
              </a:rPr>
              <a:t> </a:t>
            </a:r>
          </a:p>
        </p:txBody>
      </p:sp>
      <p:sp>
        <p:nvSpPr>
          <p:cNvPr name="TextBox 42" id="42"/>
          <p:cNvSpPr txBox="true"/>
          <p:nvPr/>
        </p:nvSpPr>
        <p:spPr>
          <a:xfrm rot="0">
            <a:off x="1554972" y="5658803"/>
            <a:ext cx="10168797" cy="2223771"/>
          </a:xfrm>
          <a:prstGeom prst="rect">
            <a:avLst/>
          </a:prstGeom>
        </p:spPr>
        <p:txBody>
          <a:bodyPr anchor="t" rtlCol="false" tIns="0" lIns="0" bIns="0" rIns="0">
            <a:spAutoFit/>
          </a:bodyPr>
          <a:lstStyle/>
          <a:p>
            <a:pPr>
              <a:lnSpc>
                <a:spcPts val="4479"/>
              </a:lnSpc>
              <a:spcBef>
                <a:spcPct val="0"/>
              </a:spcBef>
            </a:pPr>
            <a:r>
              <a:rPr lang="en-US" sz="3199">
                <a:solidFill>
                  <a:srgbClr val="FFFFFF"/>
                </a:solidFill>
                <a:latin typeface="Open Sans"/>
              </a:rPr>
              <a:t>A prototype is the first preliminary output of  a porject. You can do a prototype after the collection of data and present it to the various stakeholders for feedback.</a:t>
            </a:r>
          </a:p>
        </p:txBody>
      </p:sp>
      <p:sp>
        <p:nvSpPr>
          <p:cNvPr name="TextBox 43" id="43"/>
          <p:cNvSpPr txBox="true"/>
          <p:nvPr/>
        </p:nvSpPr>
        <p:spPr>
          <a:xfrm rot="0">
            <a:off x="7356803" y="9039542"/>
            <a:ext cx="1394371"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[14]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4294540" cy="10287000"/>
            <a:chOff x="0" y="0"/>
            <a:chExt cx="1131072" cy="2709333"/>
          </a:xfrm>
        </p:grpSpPr>
        <p:sp>
          <p:nvSpPr>
            <p:cNvPr name="Freeform 3" id="3"/>
            <p:cNvSpPr/>
            <p:nvPr/>
          </p:nvSpPr>
          <p:spPr>
            <a:xfrm flipH="false" flipV="false" rot="0">
              <a:off x="0" y="0"/>
              <a:ext cx="1131072" cy="2709333"/>
            </a:xfrm>
            <a:custGeom>
              <a:avLst/>
              <a:gdLst/>
              <a:ahLst/>
              <a:cxnLst/>
              <a:rect r="r" b="b" t="t" l="l"/>
              <a:pathLst>
                <a:path h="2709333" w="1131072">
                  <a:moveTo>
                    <a:pt x="0" y="0"/>
                  </a:moveTo>
                  <a:lnTo>
                    <a:pt x="1131072" y="0"/>
                  </a:lnTo>
                  <a:lnTo>
                    <a:pt x="1131072" y="2709333"/>
                  </a:lnTo>
                  <a:lnTo>
                    <a:pt x="0" y="2709333"/>
                  </a:ln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1131072" cy="27474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8153377" y="7727913"/>
            <a:ext cx="290192" cy="1530387"/>
            <a:chOff x="0" y="0"/>
            <a:chExt cx="294878" cy="1555103"/>
          </a:xfrm>
        </p:grpSpPr>
        <p:sp>
          <p:nvSpPr>
            <p:cNvPr name="Freeform 6" id="6"/>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828563" y="1728401"/>
            <a:ext cx="5035897" cy="9964388"/>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Freeform 18" id="18"/>
          <p:cNvSpPr/>
          <p:nvPr/>
        </p:nvSpPr>
        <p:spPr>
          <a:xfrm flipH="false" flipV="false" rot="0">
            <a:off x="3939362" y="3530397"/>
            <a:ext cx="5850197" cy="4197516"/>
          </a:xfrm>
          <a:custGeom>
            <a:avLst/>
            <a:gdLst/>
            <a:ahLst/>
            <a:cxnLst/>
            <a:rect r="r" b="b" t="t" l="l"/>
            <a:pathLst>
              <a:path h="4197516" w="5850197">
                <a:moveTo>
                  <a:pt x="0" y="0"/>
                </a:moveTo>
                <a:lnTo>
                  <a:pt x="5850196" y="0"/>
                </a:lnTo>
                <a:lnTo>
                  <a:pt x="5850196" y="4197516"/>
                </a:lnTo>
                <a:lnTo>
                  <a:pt x="0" y="4197516"/>
                </a:lnTo>
                <a:lnTo>
                  <a:pt x="0" y="0"/>
                </a:lnTo>
                <a:close/>
              </a:path>
            </a:pathLst>
          </a:custGeom>
          <a:blipFill>
            <a:blip r:embed="rId3">
              <a:alphaModFix amt="35000"/>
            </a:blip>
            <a:stretch>
              <a:fillRect l="0" t="0" r="0" b="0"/>
            </a:stretch>
          </a:blipFill>
        </p:spPr>
      </p:sp>
      <p:sp>
        <p:nvSpPr>
          <p:cNvPr name="TextBox 19" id="19"/>
          <p:cNvSpPr txBox="true"/>
          <p:nvPr/>
        </p:nvSpPr>
        <p:spPr>
          <a:xfrm rot="0">
            <a:off x="4956237" y="6269572"/>
            <a:ext cx="1739510" cy="295655"/>
          </a:xfrm>
          <a:prstGeom prst="rect">
            <a:avLst/>
          </a:prstGeom>
        </p:spPr>
        <p:txBody>
          <a:bodyPr anchor="t" rtlCol="false" tIns="0" lIns="0" bIns="0" rIns="0">
            <a:spAutoFit/>
          </a:bodyPr>
          <a:lstStyle/>
          <a:p>
            <a:pPr algn="ctr">
              <a:lnSpc>
                <a:spcPts val="2326"/>
              </a:lnSpc>
              <a:spcBef>
                <a:spcPct val="0"/>
              </a:spcBef>
            </a:pPr>
            <a:r>
              <a:rPr lang="en-US" sz="1662">
                <a:solidFill>
                  <a:srgbClr val="60057F"/>
                </a:solidFill>
                <a:latin typeface="Poppins Bold"/>
              </a:rPr>
              <a:t>Data 01</a:t>
            </a:r>
          </a:p>
        </p:txBody>
      </p:sp>
      <p:sp>
        <p:nvSpPr>
          <p:cNvPr name="TextBox 20" id="20"/>
          <p:cNvSpPr txBox="true"/>
          <p:nvPr/>
        </p:nvSpPr>
        <p:spPr>
          <a:xfrm rot="0">
            <a:off x="7033173" y="6269572"/>
            <a:ext cx="1739510" cy="295655"/>
          </a:xfrm>
          <a:prstGeom prst="rect">
            <a:avLst/>
          </a:prstGeom>
        </p:spPr>
        <p:txBody>
          <a:bodyPr anchor="t" rtlCol="false" tIns="0" lIns="0" bIns="0" rIns="0">
            <a:spAutoFit/>
          </a:bodyPr>
          <a:lstStyle/>
          <a:p>
            <a:pPr algn="ctr">
              <a:lnSpc>
                <a:spcPts val="2326"/>
              </a:lnSpc>
              <a:spcBef>
                <a:spcPct val="0"/>
              </a:spcBef>
            </a:pPr>
            <a:r>
              <a:rPr lang="en-US" sz="1662">
                <a:solidFill>
                  <a:srgbClr val="60057F"/>
                </a:solidFill>
                <a:latin typeface="Poppins Bold"/>
              </a:rPr>
              <a:t>Data 02</a:t>
            </a:r>
          </a:p>
        </p:txBody>
      </p:sp>
      <p:grpSp>
        <p:nvGrpSpPr>
          <p:cNvPr name="Group 21" id="21"/>
          <p:cNvGrpSpPr/>
          <p:nvPr/>
        </p:nvGrpSpPr>
        <p:grpSpPr>
          <a:xfrm rot="0">
            <a:off x="10890316" y="3861513"/>
            <a:ext cx="1042538" cy="47625"/>
            <a:chOff x="0" y="0"/>
            <a:chExt cx="274578" cy="12543"/>
          </a:xfrm>
        </p:grpSpPr>
        <p:sp>
          <p:nvSpPr>
            <p:cNvPr name="Freeform 22" id="22"/>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23" id="23"/>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7644352" y="1768523"/>
            <a:ext cx="4982921" cy="1408027"/>
          </a:xfrm>
          <a:prstGeom prst="rect">
            <a:avLst/>
          </a:prstGeom>
        </p:spPr>
        <p:txBody>
          <a:bodyPr anchor="t" rtlCol="false" tIns="0" lIns="0" bIns="0" rIns="0">
            <a:spAutoFit/>
          </a:bodyPr>
          <a:lstStyle/>
          <a:p>
            <a:pPr>
              <a:lnSpc>
                <a:spcPts val="5336"/>
              </a:lnSpc>
            </a:pPr>
            <a:r>
              <a:rPr lang="en-US" sz="4560">
                <a:solidFill>
                  <a:srgbClr val="FFFFFF"/>
                </a:solidFill>
                <a:latin typeface="Poppins Bold"/>
              </a:rPr>
              <a:t>5.  CONCLUSION</a:t>
            </a:r>
          </a:p>
          <a:p>
            <a:pPr>
              <a:lnSpc>
                <a:spcPts val="5336"/>
              </a:lnSpc>
            </a:pPr>
          </a:p>
        </p:txBody>
      </p:sp>
      <p:sp>
        <p:nvSpPr>
          <p:cNvPr name="TextBox 25" id="25"/>
          <p:cNvSpPr txBox="true"/>
          <p:nvPr/>
        </p:nvSpPr>
        <p:spPr>
          <a:xfrm rot="0">
            <a:off x="7252300" y="3119400"/>
            <a:ext cx="10901076" cy="5867844"/>
          </a:xfrm>
          <a:prstGeom prst="rect">
            <a:avLst/>
          </a:prstGeom>
        </p:spPr>
        <p:txBody>
          <a:bodyPr anchor="t" rtlCol="false" tIns="0" lIns="0" bIns="0" rIns="0">
            <a:spAutoFit/>
          </a:bodyPr>
          <a:lstStyle/>
          <a:p>
            <a:pPr>
              <a:lnSpc>
                <a:spcPts val="3902"/>
              </a:lnSpc>
            </a:pPr>
            <a:r>
              <a:rPr lang="en-US" sz="2787">
                <a:solidFill>
                  <a:srgbClr val="FFFFFF"/>
                </a:solidFill>
                <a:latin typeface="Open Sans"/>
              </a:rPr>
              <a:t>The requirement gathering phase plays a pivotal role in mobile app development as it involves the systematic collection and documentation of crucial information that defines the app's purpose, desired functionality, user requirements, design preferences, and technical constraints. This phase serves as the foundation for the subsequent stages of analysis, design, implementation, and testing. By engaging stakeholders effectively and employing various techniques such as interviews, surveys, and workshops, the development team can gain valuable insights and ensure a comprehensive understanding of the project's objectives. </a:t>
            </a:r>
          </a:p>
          <a:p>
            <a:pPr>
              <a:lnSpc>
                <a:spcPts val="3902"/>
              </a:lnSpc>
              <a:spcBef>
                <a:spcPct val="0"/>
              </a:spcBef>
            </a:pPr>
          </a:p>
        </p:txBody>
      </p:sp>
      <p:sp>
        <p:nvSpPr>
          <p:cNvPr name="TextBox 26" id="26"/>
          <p:cNvSpPr txBox="true"/>
          <p:nvPr/>
        </p:nvSpPr>
        <p:spPr>
          <a:xfrm rot="0">
            <a:off x="10798412" y="9039542"/>
            <a:ext cx="1538288"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[16]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2462652">
            <a:off x="5075227" y="-1306951"/>
            <a:ext cx="3127859" cy="6189006"/>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2462652">
            <a:off x="2299117" y="1081774"/>
            <a:ext cx="3127859" cy="6189006"/>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5" id="25"/>
          <p:cNvGrpSpPr>
            <a:grpSpLocks noChangeAspect="true"/>
          </p:cNvGrpSpPr>
          <p:nvPr/>
        </p:nvGrpSpPr>
        <p:grpSpPr>
          <a:xfrm rot="-2462652">
            <a:off x="-258867" y="3490655"/>
            <a:ext cx="3127859" cy="6189006"/>
            <a:chOff x="0" y="0"/>
            <a:chExt cx="2620010" cy="5184140"/>
          </a:xfrm>
        </p:grpSpPr>
        <p:sp>
          <p:nvSpPr>
            <p:cNvPr name="Freeform 26" id="2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7" id="2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8" id="2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9" id="2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0" id="3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1" id="3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2" id="3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3" id="3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4" id="3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35" id="35"/>
          <p:cNvGrpSpPr>
            <a:grpSpLocks noChangeAspect="true"/>
          </p:cNvGrpSpPr>
          <p:nvPr/>
        </p:nvGrpSpPr>
        <p:grpSpPr>
          <a:xfrm rot="-2462652">
            <a:off x="6833507" y="6153719"/>
            <a:ext cx="3127859" cy="6189006"/>
            <a:chOff x="0" y="0"/>
            <a:chExt cx="2620010" cy="5184140"/>
          </a:xfrm>
        </p:grpSpPr>
        <p:sp>
          <p:nvSpPr>
            <p:cNvPr name="Freeform 36" id="3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7" id="3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8" id="3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9" id="3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40" id="4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41" id="4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42" id="4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43" id="4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44" id="4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45" id="45"/>
          <p:cNvGrpSpPr>
            <a:grpSpLocks noChangeAspect="true"/>
          </p:cNvGrpSpPr>
          <p:nvPr/>
        </p:nvGrpSpPr>
        <p:grpSpPr>
          <a:xfrm rot="-2462652">
            <a:off x="4275524" y="8562599"/>
            <a:ext cx="3127859" cy="6189006"/>
            <a:chOff x="0" y="0"/>
            <a:chExt cx="2620010" cy="5184140"/>
          </a:xfrm>
        </p:grpSpPr>
        <p:sp>
          <p:nvSpPr>
            <p:cNvPr name="Freeform 46" id="4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47" id="4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48" id="4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49" id="4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50" id="5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51" id="5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52" id="5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53" id="5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54" id="5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55" id="55"/>
          <p:cNvGrpSpPr/>
          <p:nvPr/>
        </p:nvGrpSpPr>
        <p:grpSpPr>
          <a:xfrm rot="0">
            <a:off x="14870476" y="3438747"/>
            <a:ext cx="1311811" cy="59926"/>
            <a:chOff x="0" y="0"/>
            <a:chExt cx="274578" cy="12543"/>
          </a:xfrm>
        </p:grpSpPr>
        <p:sp>
          <p:nvSpPr>
            <p:cNvPr name="Freeform 56" id="56"/>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57" id="57"/>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58" id="58"/>
          <p:cNvSpPr txBox="true"/>
          <p:nvPr/>
        </p:nvSpPr>
        <p:spPr>
          <a:xfrm rot="0">
            <a:off x="11301549" y="2124082"/>
            <a:ext cx="4880738" cy="910819"/>
          </a:xfrm>
          <a:prstGeom prst="rect">
            <a:avLst/>
          </a:prstGeom>
        </p:spPr>
        <p:txBody>
          <a:bodyPr anchor="t" rtlCol="false" tIns="0" lIns="0" bIns="0" rIns="0">
            <a:spAutoFit/>
          </a:bodyPr>
          <a:lstStyle/>
          <a:p>
            <a:pPr algn="r">
              <a:lnSpc>
                <a:spcPts val="6714"/>
              </a:lnSpc>
            </a:pPr>
            <a:r>
              <a:rPr lang="en-US" sz="5738">
                <a:solidFill>
                  <a:srgbClr val="FFFFFF"/>
                </a:solidFill>
                <a:latin typeface="Poppins Bold"/>
              </a:rPr>
              <a:t>Thank You</a:t>
            </a:r>
          </a:p>
        </p:txBody>
      </p:sp>
      <p:sp>
        <p:nvSpPr>
          <p:cNvPr name="TextBox 59" id="59"/>
          <p:cNvSpPr txBox="true"/>
          <p:nvPr/>
        </p:nvSpPr>
        <p:spPr>
          <a:xfrm rot="0">
            <a:off x="11060249" y="9250021"/>
            <a:ext cx="1243161" cy="695961"/>
          </a:xfrm>
          <a:prstGeom prst="rect">
            <a:avLst/>
          </a:prstGeom>
        </p:spPr>
        <p:txBody>
          <a:bodyPr anchor="t" rtlCol="false" tIns="0" lIns="0" bIns="0" rIns="0">
            <a:spAutoFit/>
          </a:bodyPr>
          <a:lstStyle/>
          <a:p>
            <a:pPr algn="ctr">
              <a:lnSpc>
                <a:spcPts val="5739"/>
              </a:lnSpc>
              <a:spcBef>
                <a:spcPct val="0"/>
              </a:spcBef>
            </a:pPr>
            <a:r>
              <a:rPr lang="en-US" sz="4099">
                <a:solidFill>
                  <a:srgbClr val="FFFFFF"/>
                </a:solidFill>
                <a:latin typeface="Canva Sans"/>
              </a:rPr>
              <a:t>⦁ [17]</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6206314" y="480331"/>
            <a:ext cx="5491459" cy="750572"/>
          </a:xfrm>
          <a:prstGeom prst="rect">
            <a:avLst/>
          </a:prstGeom>
        </p:spPr>
        <p:txBody>
          <a:bodyPr anchor="t" rtlCol="false" tIns="0" lIns="0" bIns="0" rIns="0">
            <a:spAutoFit/>
          </a:bodyPr>
          <a:lstStyle/>
          <a:p>
            <a:pPr>
              <a:lnSpc>
                <a:spcPts val="5879"/>
              </a:lnSpc>
              <a:spcBef>
                <a:spcPct val="0"/>
              </a:spcBef>
            </a:pPr>
            <a:r>
              <a:rPr lang="en-US" sz="4199">
                <a:solidFill>
                  <a:srgbClr val="FFFFFF"/>
                </a:solidFill>
                <a:latin typeface="Poppins Bold"/>
              </a:rPr>
              <a:t>TABLE OF CONTENTS</a:t>
            </a:r>
          </a:p>
        </p:txBody>
      </p:sp>
      <p:grpSp>
        <p:nvGrpSpPr>
          <p:cNvPr name="Group 6" id="6"/>
          <p:cNvGrpSpPr>
            <a:grpSpLocks noChangeAspect="true"/>
          </p:cNvGrpSpPr>
          <p:nvPr/>
        </p:nvGrpSpPr>
        <p:grpSpPr>
          <a:xfrm rot="0">
            <a:off x="13613012" y="1679641"/>
            <a:ext cx="3530079" cy="6984868"/>
            <a:chOff x="0" y="0"/>
            <a:chExt cx="2620010" cy="5184140"/>
          </a:xfrm>
        </p:grpSpPr>
        <p:sp>
          <p:nvSpPr>
            <p:cNvPr name="Freeform 7" id="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8" id="8"/>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9" id="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0" id="10"/>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1" id="1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3" id="1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4" id="1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5" id="1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6" id="16"/>
          <p:cNvGrpSpPr>
            <a:grpSpLocks noChangeAspect="true"/>
          </p:cNvGrpSpPr>
          <p:nvPr/>
        </p:nvGrpSpPr>
        <p:grpSpPr>
          <a:xfrm rot="0">
            <a:off x="15945627" y="3437278"/>
            <a:ext cx="2627347" cy="5198657"/>
            <a:chOff x="0" y="0"/>
            <a:chExt cx="2620010" cy="5184140"/>
          </a:xfrm>
        </p:grpSpPr>
        <p:sp>
          <p:nvSpPr>
            <p:cNvPr name="Freeform 17" id="1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8" id="18"/>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9" id="1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0" id="20"/>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1" id="2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3" id="2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4" id="2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5" id="2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26" id="26"/>
          <p:cNvSpPr txBox="true"/>
          <p:nvPr/>
        </p:nvSpPr>
        <p:spPr>
          <a:xfrm rot="0">
            <a:off x="-161027" y="2680793"/>
            <a:ext cx="12734683" cy="3618964"/>
          </a:xfrm>
          <a:prstGeom prst="rect">
            <a:avLst/>
          </a:prstGeom>
        </p:spPr>
        <p:txBody>
          <a:bodyPr anchor="t" rtlCol="false" tIns="0" lIns="0" bIns="0" rIns="0">
            <a:spAutoFit/>
          </a:bodyPr>
          <a:lstStyle/>
          <a:p>
            <a:pPr marL="733219" indent="-366610" lvl="1">
              <a:lnSpc>
                <a:spcPts val="4754"/>
              </a:lnSpc>
              <a:buAutoNum type="arabicPeriod" startAt="1"/>
            </a:pPr>
            <a:r>
              <a:rPr lang="en-US" sz="3396">
                <a:solidFill>
                  <a:srgbClr val="FF00E6"/>
                </a:solidFill>
                <a:latin typeface="Poppins Bold"/>
              </a:rPr>
              <a:t>  INTRODUCTION</a:t>
            </a:r>
          </a:p>
          <a:p>
            <a:pPr marL="733219" indent="-366610" lvl="1">
              <a:lnSpc>
                <a:spcPts val="4754"/>
              </a:lnSpc>
              <a:buAutoNum type="arabicPeriod" startAt="1"/>
            </a:pPr>
            <a:r>
              <a:rPr lang="en-US" sz="3396">
                <a:solidFill>
                  <a:srgbClr val="FF00E6"/>
                </a:solidFill>
                <a:latin typeface="Poppins Bold"/>
              </a:rPr>
              <a:t>  REQUIREMENT GATHERING</a:t>
            </a:r>
          </a:p>
          <a:p>
            <a:pPr marL="733219" indent="-366610" lvl="1">
              <a:lnSpc>
                <a:spcPts val="4754"/>
              </a:lnSpc>
              <a:buAutoNum type="arabicPeriod" startAt="1"/>
            </a:pPr>
            <a:r>
              <a:rPr lang="en-US" sz="3396">
                <a:solidFill>
                  <a:srgbClr val="FF00E6"/>
                </a:solidFill>
                <a:latin typeface="Poppins Bold"/>
              </a:rPr>
              <a:t>  REQUIREMENT GATHERING TECHNIQUES</a:t>
            </a:r>
          </a:p>
          <a:p>
            <a:pPr marL="733219" indent="-366610" lvl="1">
              <a:lnSpc>
                <a:spcPts val="4754"/>
              </a:lnSpc>
              <a:buAutoNum type="arabicPeriod" startAt="1"/>
            </a:pPr>
            <a:r>
              <a:rPr lang="en-US" sz="3396">
                <a:solidFill>
                  <a:srgbClr val="FF00E6"/>
                </a:solidFill>
                <a:latin typeface="Poppins Bold"/>
              </a:rPr>
              <a:t>  ANALYZING AND DOCUMENTATION OF GATHERED REQUIREMENTS</a:t>
            </a:r>
          </a:p>
          <a:p>
            <a:pPr marL="733219" indent="-366610" lvl="1">
              <a:lnSpc>
                <a:spcPts val="4754"/>
              </a:lnSpc>
              <a:buAutoNum type="arabicPeriod" startAt="1"/>
            </a:pPr>
            <a:r>
              <a:rPr lang="en-US" sz="3396">
                <a:solidFill>
                  <a:srgbClr val="FF00E6"/>
                </a:solidFill>
                <a:latin typeface="Poppins Bold"/>
              </a:rPr>
              <a:t> CONCLUSION</a:t>
            </a:r>
          </a:p>
        </p:txBody>
      </p:sp>
      <p:sp>
        <p:nvSpPr>
          <p:cNvPr name="TextBox 27" id="27"/>
          <p:cNvSpPr txBox="true"/>
          <p:nvPr/>
        </p:nvSpPr>
        <p:spPr>
          <a:xfrm rot="0">
            <a:off x="8404357" y="8303194"/>
            <a:ext cx="1095375"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[2] </a:t>
            </a:r>
          </a:p>
        </p:txBody>
      </p:sp>
      <p:grpSp>
        <p:nvGrpSpPr>
          <p:cNvPr name="Group 28" id="28"/>
          <p:cNvGrpSpPr>
            <a:grpSpLocks noChangeAspect="true"/>
          </p:cNvGrpSpPr>
          <p:nvPr/>
        </p:nvGrpSpPr>
        <p:grpSpPr>
          <a:xfrm rot="0">
            <a:off x="11932854" y="3092780"/>
            <a:ext cx="2682148" cy="5307091"/>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4294540" cy="10287000"/>
            <a:chOff x="0" y="0"/>
            <a:chExt cx="1131072" cy="2709333"/>
          </a:xfrm>
        </p:grpSpPr>
        <p:sp>
          <p:nvSpPr>
            <p:cNvPr name="Freeform 3" id="3"/>
            <p:cNvSpPr/>
            <p:nvPr/>
          </p:nvSpPr>
          <p:spPr>
            <a:xfrm flipH="false" flipV="false" rot="0">
              <a:off x="0" y="0"/>
              <a:ext cx="1131072" cy="2709333"/>
            </a:xfrm>
            <a:custGeom>
              <a:avLst/>
              <a:gdLst/>
              <a:ahLst/>
              <a:cxnLst/>
              <a:rect r="r" b="b" t="t" l="l"/>
              <a:pathLst>
                <a:path h="2709333" w="1131072">
                  <a:moveTo>
                    <a:pt x="0" y="0"/>
                  </a:moveTo>
                  <a:lnTo>
                    <a:pt x="1131072" y="0"/>
                  </a:lnTo>
                  <a:lnTo>
                    <a:pt x="1131072" y="2709333"/>
                  </a:lnTo>
                  <a:lnTo>
                    <a:pt x="0" y="2709333"/>
                  </a:ln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1131072" cy="27474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8153377" y="7727913"/>
            <a:ext cx="290192" cy="1530387"/>
            <a:chOff x="0" y="0"/>
            <a:chExt cx="294878" cy="1555103"/>
          </a:xfrm>
        </p:grpSpPr>
        <p:sp>
          <p:nvSpPr>
            <p:cNvPr name="Freeform 6" id="6"/>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421413" y="1626133"/>
            <a:ext cx="5035897" cy="9964388"/>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Freeform 18" id="18"/>
          <p:cNvSpPr/>
          <p:nvPr/>
        </p:nvSpPr>
        <p:spPr>
          <a:xfrm flipH="false" flipV="false" rot="0">
            <a:off x="3939362" y="3530397"/>
            <a:ext cx="5850197" cy="4197516"/>
          </a:xfrm>
          <a:custGeom>
            <a:avLst/>
            <a:gdLst/>
            <a:ahLst/>
            <a:cxnLst/>
            <a:rect r="r" b="b" t="t" l="l"/>
            <a:pathLst>
              <a:path h="4197516" w="5850197">
                <a:moveTo>
                  <a:pt x="0" y="0"/>
                </a:moveTo>
                <a:lnTo>
                  <a:pt x="5850196" y="0"/>
                </a:lnTo>
                <a:lnTo>
                  <a:pt x="5850196" y="4197516"/>
                </a:lnTo>
                <a:lnTo>
                  <a:pt x="0" y="4197516"/>
                </a:lnTo>
                <a:lnTo>
                  <a:pt x="0" y="0"/>
                </a:lnTo>
                <a:close/>
              </a:path>
            </a:pathLst>
          </a:custGeom>
          <a:blipFill>
            <a:blip r:embed="rId3">
              <a:alphaModFix amt="35000"/>
            </a:blip>
            <a:stretch>
              <a:fillRect l="0" t="0" r="0" b="0"/>
            </a:stretch>
          </a:blipFill>
        </p:spPr>
      </p:sp>
      <p:grpSp>
        <p:nvGrpSpPr>
          <p:cNvPr name="Group 19" id="19"/>
          <p:cNvGrpSpPr/>
          <p:nvPr/>
        </p:nvGrpSpPr>
        <p:grpSpPr>
          <a:xfrm rot="0">
            <a:off x="10890316" y="3861513"/>
            <a:ext cx="1042538" cy="47625"/>
            <a:chOff x="0" y="0"/>
            <a:chExt cx="274578" cy="12543"/>
          </a:xfrm>
        </p:grpSpPr>
        <p:sp>
          <p:nvSpPr>
            <p:cNvPr name="Freeform 20" id="20"/>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21" id="21"/>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7795472" y="2224859"/>
            <a:ext cx="7232225" cy="810238"/>
          </a:xfrm>
          <a:prstGeom prst="rect">
            <a:avLst/>
          </a:prstGeom>
        </p:spPr>
        <p:txBody>
          <a:bodyPr anchor="t" rtlCol="false" tIns="0" lIns="0" bIns="0" rIns="0">
            <a:spAutoFit/>
          </a:bodyPr>
          <a:lstStyle/>
          <a:p>
            <a:pPr>
              <a:lnSpc>
                <a:spcPts val="6038"/>
              </a:lnSpc>
            </a:pPr>
            <a:r>
              <a:rPr lang="en-US" sz="5160">
                <a:solidFill>
                  <a:srgbClr val="FFFFFF"/>
                </a:solidFill>
                <a:latin typeface="Poppins Bold"/>
              </a:rPr>
              <a:t>1.   INTRODUCTION</a:t>
            </a:r>
          </a:p>
        </p:txBody>
      </p:sp>
      <p:sp>
        <p:nvSpPr>
          <p:cNvPr name="TextBox 23" id="23"/>
          <p:cNvSpPr txBox="true"/>
          <p:nvPr/>
        </p:nvSpPr>
        <p:spPr>
          <a:xfrm rot="0">
            <a:off x="10890316" y="4355603"/>
            <a:ext cx="5263403" cy="389256"/>
          </a:xfrm>
          <a:prstGeom prst="rect">
            <a:avLst/>
          </a:prstGeom>
        </p:spPr>
        <p:txBody>
          <a:bodyPr anchor="t" rtlCol="false" tIns="0" lIns="0" bIns="0" rIns="0">
            <a:spAutoFit/>
          </a:bodyPr>
          <a:lstStyle/>
          <a:p>
            <a:pPr>
              <a:lnSpc>
                <a:spcPts val="3219"/>
              </a:lnSpc>
              <a:spcBef>
                <a:spcPct val="0"/>
              </a:spcBef>
            </a:pPr>
          </a:p>
        </p:txBody>
      </p:sp>
      <p:sp>
        <p:nvSpPr>
          <p:cNvPr name="TextBox 24" id="24"/>
          <p:cNvSpPr txBox="true"/>
          <p:nvPr/>
        </p:nvSpPr>
        <p:spPr>
          <a:xfrm rot="0">
            <a:off x="6833450" y="3813888"/>
            <a:ext cx="10857032" cy="3798186"/>
          </a:xfrm>
          <a:prstGeom prst="rect">
            <a:avLst/>
          </a:prstGeom>
        </p:spPr>
        <p:txBody>
          <a:bodyPr anchor="t" rtlCol="false" tIns="0" lIns="0" bIns="0" rIns="0">
            <a:spAutoFit/>
          </a:bodyPr>
          <a:lstStyle/>
          <a:p>
            <a:pPr>
              <a:lnSpc>
                <a:spcPts val="3339"/>
              </a:lnSpc>
              <a:spcBef>
                <a:spcPct val="0"/>
              </a:spcBef>
            </a:pPr>
            <a:r>
              <a:rPr lang="en-US" sz="2385">
                <a:solidFill>
                  <a:srgbClr val="FFFFFF"/>
                </a:solidFill>
                <a:latin typeface="Open Sans"/>
              </a:rPr>
              <a:t>The evolution of mobile computations and wireless communications technologies has embedded itself in our lives due to its rapid development. One such application is the lost and found items retrieval utility. The loss or misplacement of personal belongings is a common occurrence that can cause inconvenience and distress to individuals. Traditional methods of searching for missing objects, such as posting flyers or contacting lost and found services, are often time-consuming and ineffective. To address this issue, this project proposes the development of a Mobile-Based Archival and Retrieval of Missing Objects Application using Image Matching. </a:t>
            </a:r>
          </a:p>
        </p:txBody>
      </p:sp>
      <p:sp>
        <p:nvSpPr>
          <p:cNvPr name="TextBox 25" id="25"/>
          <p:cNvSpPr txBox="true"/>
          <p:nvPr/>
        </p:nvSpPr>
        <p:spPr>
          <a:xfrm rot="0">
            <a:off x="10598613" y="9301559"/>
            <a:ext cx="1111300"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[3]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106250" y="-140430"/>
            <a:ext cx="7922056" cy="5143500"/>
            <a:chOff x="0" y="0"/>
            <a:chExt cx="2086467" cy="1354667"/>
          </a:xfrm>
        </p:grpSpPr>
        <p:sp>
          <p:nvSpPr>
            <p:cNvPr name="Freeform 6" id="6"/>
            <p:cNvSpPr/>
            <p:nvPr/>
          </p:nvSpPr>
          <p:spPr>
            <a:xfrm flipH="false" flipV="false" rot="0">
              <a:off x="0" y="0"/>
              <a:ext cx="2086467" cy="1354667"/>
            </a:xfrm>
            <a:custGeom>
              <a:avLst/>
              <a:gdLst/>
              <a:ahLst/>
              <a:cxnLst/>
              <a:rect r="r" b="b" t="t" l="l"/>
              <a:pathLst>
                <a:path h="1354667" w="2086467">
                  <a:moveTo>
                    <a:pt x="0" y="0"/>
                  </a:moveTo>
                  <a:lnTo>
                    <a:pt x="2086467" y="0"/>
                  </a:lnTo>
                  <a:lnTo>
                    <a:pt x="2086467" y="1354667"/>
                  </a:lnTo>
                  <a:lnTo>
                    <a:pt x="0" y="1354667"/>
                  </a:ln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2086467" cy="1392767"/>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2106250" y="1752839"/>
            <a:ext cx="3427209" cy="6781322"/>
            <a:chOff x="0" y="0"/>
            <a:chExt cx="2620010" cy="5184140"/>
          </a:xfrm>
        </p:grpSpPr>
        <p:sp>
          <p:nvSpPr>
            <p:cNvPr name="Freeform 9" id="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0" id="1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1" id="1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2" id="1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3" id="1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4" id="1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6" id="1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7" id="1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8" id="18"/>
          <p:cNvGrpSpPr>
            <a:grpSpLocks noChangeAspect="true"/>
          </p:cNvGrpSpPr>
          <p:nvPr/>
        </p:nvGrpSpPr>
        <p:grpSpPr>
          <a:xfrm rot="0">
            <a:off x="300933" y="1752839"/>
            <a:ext cx="3427209" cy="6781322"/>
            <a:chOff x="0" y="0"/>
            <a:chExt cx="2620010" cy="5184140"/>
          </a:xfrm>
        </p:grpSpPr>
        <p:sp>
          <p:nvSpPr>
            <p:cNvPr name="Freeform 19" id="1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0" id="2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1" id="2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2" id="2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3" id="2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4" id="2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5" id="2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6" id="2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7" id="2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8" id="28"/>
          <p:cNvGrpSpPr>
            <a:grpSpLocks noChangeAspect="true"/>
          </p:cNvGrpSpPr>
          <p:nvPr/>
        </p:nvGrpSpPr>
        <p:grpSpPr>
          <a:xfrm rot="0">
            <a:off x="1839909" y="3694020"/>
            <a:ext cx="3427209" cy="6781322"/>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38" id="38"/>
          <p:cNvSpPr txBox="true"/>
          <p:nvPr/>
        </p:nvSpPr>
        <p:spPr>
          <a:xfrm rot="0">
            <a:off x="6508996" y="321824"/>
            <a:ext cx="8701649" cy="731752"/>
          </a:xfrm>
          <a:prstGeom prst="rect">
            <a:avLst/>
          </a:prstGeom>
        </p:spPr>
        <p:txBody>
          <a:bodyPr anchor="t" rtlCol="false" tIns="0" lIns="0" bIns="0" rIns="0">
            <a:spAutoFit/>
          </a:bodyPr>
          <a:lstStyle/>
          <a:p>
            <a:pPr>
              <a:lnSpc>
                <a:spcPts val="5336"/>
              </a:lnSpc>
            </a:pPr>
            <a:r>
              <a:rPr lang="en-US" sz="4560">
                <a:solidFill>
                  <a:srgbClr val="FFFFFF"/>
                </a:solidFill>
                <a:latin typeface="Poppins Bold"/>
              </a:rPr>
              <a:t>2.  REQUIREMENT GATHERING</a:t>
            </a:r>
          </a:p>
        </p:txBody>
      </p:sp>
      <p:grpSp>
        <p:nvGrpSpPr>
          <p:cNvPr name="Group 39" id="39"/>
          <p:cNvGrpSpPr/>
          <p:nvPr/>
        </p:nvGrpSpPr>
        <p:grpSpPr>
          <a:xfrm rot="0">
            <a:off x="8243356" y="4079113"/>
            <a:ext cx="677751" cy="677751"/>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00E6">
                    <a:alpha val="100000"/>
                  </a:srgbClr>
                </a:gs>
                <a:gs pos="100000">
                  <a:srgbClr val="60057F">
                    <a:alpha val="100000"/>
                  </a:srgbClr>
                </a:gs>
              </a:gsLst>
              <a:lin ang="2700000"/>
            </a:gradFill>
          </p:spPr>
        </p:sp>
        <p:sp>
          <p:nvSpPr>
            <p:cNvPr name="TextBox 41" id="4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2" id="42"/>
          <p:cNvSpPr txBox="true"/>
          <p:nvPr/>
        </p:nvSpPr>
        <p:spPr>
          <a:xfrm rot="0">
            <a:off x="9375983" y="4159334"/>
            <a:ext cx="5324665" cy="469684"/>
          </a:xfrm>
          <a:prstGeom prst="rect">
            <a:avLst/>
          </a:prstGeom>
        </p:spPr>
        <p:txBody>
          <a:bodyPr anchor="t" rtlCol="false" tIns="0" lIns="0" bIns="0" rIns="0">
            <a:spAutoFit/>
          </a:bodyPr>
          <a:lstStyle/>
          <a:p>
            <a:pPr>
              <a:lnSpc>
                <a:spcPts val="3884"/>
              </a:lnSpc>
              <a:spcBef>
                <a:spcPct val="0"/>
              </a:spcBef>
            </a:pPr>
            <a:r>
              <a:rPr lang="en-US" sz="2774">
                <a:solidFill>
                  <a:srgbClr val="FFFFFF"/>
                </a:solidFill>
                <a:latin typeface="Open Sans Bold"/>
              </a:rPr>
              <a:t> ⦁ Identify the stakeholders </a:t>
            </a:r>
          </a:p>
        </p:txBody>
      </p:sp>
      <p:sp>
        <p:nvSpPr>
          <p:cNvPr name="TextBox 43" id="43"/>
          <p:cNvSpPr txBox="true"/>
          <p:nvPr/>
        </p:nvSpPr>
        <p:spPr>
          <a:xfrm rot="0">
            <a:off x="8399835" y="8330229"/>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FFFFFF"/>
                </a:solidFill>
                <a:latin typeface="Open Sans Bold"/>
              </a:rPr>
              <a:t>04</a:t>
            </a:r>
          </a:p>
        </p:txBody>
      </p:sp>
      <p:grpSp>
        <p:nvGrpSpPr>
          <p:cNvPr name="Group 44" id="44"/>
          <p:cNvGrpSpPr/>
          <p:nvPr/>
        </p:nvGrpSpPr>
        <p:grpSpPr>
          <a:xfrm rot="0">
            <a:off x="8233835" y="5458255"/>
            <a:ext cx="677751" cy="677751"/>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00E6">
                    <a:alpha val="100000"/>
                  </a:srgbClr>
                </a:gs>
                <a:gs pos="100000">
                  <a:srgbClr val="60057F">
                    <a:alpha val="100000"/>
                  </a:srgbClr>
                </a:gs>
              </a:gsLst>
              <a:lin ang="2700000"/>
            </a:gradFill>
          </p:spPr>
        </p:sp>
        <p:sp>
          <p:nvSpPr>
            <p:cNvPr name="TextBox 46" id="46"/>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7" id="47"/>
          <p:cNvSpPr txBox="true"/>
          <p:nvPr/>
        </p:nvSpPr>
        <p:spPr>
          <a:xfrm rot="0">
            <a:off x="8299700" y="5634253"/>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FFFFFF"/>
                </a:solidFill>
                <a:latin typeface="Open Sans Bold"/>
              </a:rPr>
              <a:t>02</a:t>
            </a:r>
          </a:p>
        </p:txBody>
      </p:sp>
      <p:grpSp>
        <p:nvGrpSpPr>
          <p:cNvPr name="Group 48" id="48"/>
          <p:cNvGrpSpPr/>
          <p:nvPr/>
        </p:nvGrpSpPr>
        <p:grpSpPr>
          <a:xfrm rot="0">
            <a:off x="8233835" y="6718716"/>
            <a:ext cx="677751" cy="677751"/>
            <a:chOff x="0" y="0"/>
            <a:chExt cx="812800" cy="812800"/>
          </a:xfrm>
        </p:grpSpPr>
        <p:sp>
          <p:nvSpPr>
            <p:cNvPr name="Freeform 49" id="4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00E6">
                    <a:alpha val="100000"/>
                  </a:srgbClr>
                </a:gs>
                <a:gs pos="100000">
                  <a:srgbClr val="60057F">
                    <a:alpha val="100000"/>
                  </a:srgbClr>
                </a:gs>
              </a:gsLst>
              <a:lin ang="2700000"/>
            </a:gradFill>
          </p:spPr>
        </p:sp>
        <p:sp>
          <p:nvSpPr>
            <p:cNvPr name="TextBox 50" id="50"/>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51" id="51"/>
          <p:cNvSpPr txBox="true"/>
          <p:nvPr/>
        </p:nvSpPr>
        <p:spPr>
          <a:xfrm rot="0">
            <a:off x="8410012" y="6921804"/>
            <a:ext cx="496110" cy="297180"/>
          </a:xfrm>
          <a:prstGeom prst="rect">
            <a:avLst/>
          </a:prstGeom>
        </p:spPr>
        <p:txBody>
          <a:bodyPr anchor="t" rtlCol="false" tIns="0" lIns="0" bIns="0" rIns="0">
            <a:spAutoFit/>
          </a:bodyPr>
          <a:lstStyle/>
          <a:p>
            <a:pPr algn="just">
              <a:lnSpc>
                <a:spcPts val="2519"/>
              </a:lnSpc>
              <a:spcBef>
                <a:spcPct val="0"/>
              </a:spcBef>
            </a:pPr>
            <a:r>
              <a:rPr lang="en-US" sz="1799">
                <a:solidFill>
                  <a:srgbClr val="FFFFFF"/>
                </a:solidFill>
                <a:latin typeface="Open Sans Bold"/>
              </a:rPr>
              <a:t>03</a:t>
            </a:r>
          </a:p>
        </p:txBody>
      </p:sp>
      <p:sp>
        <p:nvSpPr>
          <p:cNvPr name="TextBox 52" id="52"/>
          <p:cNvSpPr txBox="true"/>
          <p:nvPr/>
        </p:nvSpPr>
        <p:spPr>
          <a:xfrm rot="0">
            <a:off x="9318167" y="8280161"/>
            <a:ext cx="5440297" cy="549450"/>
          </a:xfrm>
          <a:prstGeom prst="rect">
            <a:avLst/>
          </a:prstGeom>
        </p:spPr>
        <p:txBody>
          <a:bodyPr anchor="t" rtlCol="false" tIns="0" lIns="0" bIns="0" rIns="0">
            <a:spAutoFit/>
          </a:bodyPr>
          <a:lstStyle/>
          <a:p>
            <a:pPr>
              <a:lnSpc>
                <a:spcPts val="4510"/>
              </a:lnSpc>
              <a:spcBef>
                <a:spcPct val="0"/>
              </a:spcBef>
            </a:pPr>
            <a:r>
              <a:rPr lang="en-US" sz="3221">
                <a:solidFill>
                  <a:srgbClr val="FFFFFF"/>
                </a:solidFill>
                <a:latin typeface="Open Sans Bold"/>
              </a:rPr>
              <a:t> ⦁ Solution requirements </a:t>
            </a:r>
          </a:p>
        </p:txBody>
      </p:sp>
      <p:sp>
        <p:nvSpPr>
          <p:cNvPr name="TextBox 53" id="53"/>
          <p:cNvSpPr txBox="true"/>
          <p:nvPr/>
        </p:nvSpPr>
        <p:spPr>
          <a:xfrm rot="0">
            <a:off x="6928830" y="1468019"/>
            <a:ext cx="11224547" cy="1330735"/>
          </a:xfrm>
          <a:prstGeom prst="rect">
            <a:avLst/>
          </a:prstGeom>
        </p:spPr>
        <p:txBody>
          <a:bodyPr anchor="t" rtlCol="false" tIns="0" lIns="0" bIns="0" rIns="0">
            <a:spAutoFit/>
          </a:bodyPr>
          <a:lstStyle/>
          <a:p>
            <a:pPr>
              <a:lnSpc>
                <a:spcPts val="2637"/>
              </a:lnSpc>
            </a:pPr>
            <a:r>
              <a:rPr lang="en-US" sz="2253">
                <a:solidFill>
                  <a:srgbClr val="FFFFFF"/>
                </a:solidFill>
                <a:latin typeface="Poppins"/>
              </a:rPr>
              <a:t>Requrements gathering (or requirements elicitation) involves defining stakeholders' specific needs and expectations for a new system, software application, or any other project.In our archival and retrieval of missing objects, the requirements gathering process has four main parts.</a:t>
            </a:r>
          </a:p>
        </p:txBody>
      </p:sp>
      <p:sp>
        <p:nvSpPr>
          <p:cNvPr name="TextBox 54" id="54"/>
          <p:cNvSpPr txBox="true"/>
          <p:nvPr/>
        </p:nvSpPr>
        <p:spPr>
          <a:xfrm rot="0">
            <a:off x="7671860" y="9379231"/>
            <a:ext cx="1123950"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[4] </a:t>
            </a:r>
          </a:p>
        </p:txBody>
      </p:sp>
      <p:sp>
        <p:nvSpPr>
          <p:cNvPr name="TextBox 55" id="55"/>
          <p:cNvSpPr txBox="true"/>
          <p:nvPr/>
        </p:nvSpPr>
        <p:spPr>
          <a:xfrm rot="0">
            <a:off x="9318167" y="6917617"/>
            <a:ext cx="5440297" cy="478849"/>
          </a:xfrm>
          <a:prstGeom prst="rect">
            <a:avLst/>
          </a:prstGeom>
        </p:spPr>
        <p:txBody>
          <a:bodyPr anchor="t" rtlCol="false" tIns="0" lIns="0" bIns="0" rIns="0">
            <a:spAutoFit/>
          </a:bodyPr>
          <a:lstStyle/>
          <a:p>
            <a:pPr>
              <a:lnSpc>
                <a:spcPts val="3968"/>
              </a:lnSpc>
              <a:spcBef>
                <a:spcPct val="0"/>
              </a:spcBef>
            </a:pPr>
            <a:r>
              <a:rPr lang="en-US" sz="2834">
                <a:solidFill>
                  <a:srgbClr val="FFFFFF"/>
                </a:solidFill>
                <a:latin typeface="Open Sans Bold"/>
              </a:rPr>
              <a:t> ⦁  Document requirements </a:t>
            </a:r>
          </a:p>
        </p:txBody>
      </p:sp>
      <p:sp>
        <p:nvSpPr>
          <p:cNvPr name="TextBox 56" id="56"/>
          <p:cNvSpPr txBox="true"/>
          <p:nvPr/>
        </p:nvSpPr>
        <p:spPr>
          <a:xfrm rot="0">
            <a:off x="9318167" y="5533893"/>
            <a:ext cx="5440297" cy="478849"/>
          </a:xfrm>
          <a:prstGeom prst="rect">
            <a:avLst/>
          </a:prstGeom>
        </p:spPr>
        <p:txBody>
          <a:bodyPr anchor="t" rtlCol="false" tIns="0" lIns="0" bIns="0" rIns="0">
            <a:spAutoFit/>
          </a:bodyPr>
          <a:lstStyle/>
          <a:p>
            <a:pPr>
              <a:lnSpc>
                <a:spcPts val="3968"/>
              </a:lnSpc>
              <a:spcBef>
                <a:spcPct val="0"/>
              </a:spcBef>
            </a:pPr>
            <a:r>
              <a:rPr lang="en-US" sz="2834">
                <a:solidFill>
                  <a:srgbClr val="FFFFFF"/>
                </a:solidFill>
                <a:latin typeface="Open Sans Bold"/>
              </a:rPr>
              <a:t> ⦁ Collect information </a:t>
            </a:r>
          </a:p>
        </p:txBody>
      </p:sp>
      <p:sp>
        <p:nvSpPr>
          <p:cNvPr name="TextBox 57" id="57"/>
          <p:cNvSpPr txBox="true"/>
          <p:nvPr/>
        </p:nvSpPr>
        <p:spPr>
          <a:xfrm rot="0">
            <a:off x="8299700" y="4255111"/>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FFFFFF"/>
                </a:solidFill>
                <a:latin typeface="Open Sans Bold"/>
              </a:rPr>
              <a:t>01</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838671" y="1759349"/>
            <a:ext cx="3420629" cy="6768303"/>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p:nvPr/>
        </p:nvGrpSpPr>
        <p:grpSpPr>
          <a:xfrm rot="0">
            <a:off x="1828563" y="3311130"/>
            <a:ext cx="1042538" cy="47625"/>
            <a:chOff x="0" y="0"/>
            <a:chExt cx="274578" cy="12543"/>
          </a:xfrm>
        </p:grpSpPr>
        <p:sp>
          <p:nvSpPr>
            <p:cNvPr name="Freeform 16" id="16"/>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17" id="17"/>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2349832" y="1688686"/>
            <a:ext cx="7982182" cy="7712172"/>
          </a:xfrm>
          <a:custGeom>
            <a:avLst/>
            <a:gdLst/>
            <a:ahLst/>
            <a:cxnLst/>
            <a:rect r="r" b="b" t="t" l="l"/>
            <a:pathLst>
              <a:path h="7712172" w="7982182">
                <a:moveTo>
                  <a:pt x="0" y="0"/>
                </a:moveTo>
                <a:lnTo>
                  <a:pt x="7982182" y="0"/>
                </a:lnTo>
                <a:lnTo>
                  <a:pt x="7982182" y="7712172"/>
                </a:lnTo>
                <a:lnTo>
                  <a:pt x="0" y="7712172"/>
                </a:lnTo>
                <a:lnTo>
                  <a:pt x="0" y="0"/>
                </a:lnTo>
                <a:close/>
              </a:path>
            </a:pathLst>
          </a:custGeom>
          <a:blipFill>
            <a:blip r:embed="rId3"/>
            <a:stretch>
              <a:fillRect l="0" t="0" r="0" b="0"/>
            </a:stretch>
          </a:blipFill>
        </p:spPr>
      </p:sp>
      <p:sp>
        <p:nvSpPr>
          <p:cNvPr name="TextBox 19" id="19"/>
          <p:cNvSpPr txBox="true"/>
          <p:nvPr/>
        </p:nvSpPr>
        <p:spPr>
          <a:xfrm rot="0">
            <a:off x="628382" y="671968"/>
            <a:ext cx="11425082" cy="694414"/>
          </a:xfrm>
          <a:prstGeom prst="rect">
            <a:avLst/>
          </a:prstGeom>
        </p:spPr>
        <p:txBody>
          <a:bodyPr anchor="t" rtlCol="false" tIns="0" lIns="0" bIns="0" rIns="0">
            <a:spAutoFit/>
          </a:bodyPr>
          <a:lstStyle/>
          <a:p>
            <a:pPr>
              <a:lnSpc>
                <a:spcPts val="2645"/>
              </a:lnSpc>
            </a:pPr>
            <a:r>
              <a:rPr lang="en-US" sz="2260">
                <a:solidFill>
                  <a:srgbClr val="FFFFFF"/>
                </a:solidFill>
                <a:latin typeface="Poppins"/>
              </a:rPr>
              <a:t>Below is a representaion of a use case diagram used for our lost and found document software</a:t>
            </a:r>
          </a:p>
        </p:txBody>
      </p:sp>
      <p:sp>
        <p:nvSpPr>
          <p:cNvPr name="TextBox 20" id="20"/>
          <p:cNvSpPr txBox="true"/>
          <p:nvPr/>
        </p:nvSpPr>
        <p:spPr>
          <a:xfrm rot="0">
            <a:off x="16387420" y="9220200"/>
            <a:ext cx="530572" cy="323215"/>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a:rPr>
              <a:t>⦁ [5]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65624" y="1311389"/>
            <a:ext cx="4816747" cy="9530762"/>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15" id="15"/>
          <p:cNvGrpSpPr>
            <a:grpSpLocks noChangeAspect="true"/>
          </p:cNvGrpSpPr>
          <p:nvPr/>
        </p:nvGrpSpPr>
        <p:grpSpPr>
          <a:xfrm rot="0">
            <a:off x="2242750" y="3480349"/>
            <a:ext cx="3321504" cy="6572166"/>
            <a:chOff x="0" y="0"/>
            <a:chExt cx="2620010" cy="5184140"/>
          </a:xfrm>
        </p:grpSpPr>
        <p:sp>
          <p:nvSpPr>
            <p:cNvPr name="Freeform 16" id="1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7" id="1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8" id="1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9" id="1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0" id="2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2" id="2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3" id="2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4" id="2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5" id="25"/>
          <p:cNvGrpSpPr/>
          <p:nvPr/>
        </p:nvGrpSpPr>
        <p:grpSpPr>
          <a:xfrm rot="0">
            <a:off x="10358473" y="3456536"/>
            <a:ext cx="1042538" cy="47625"/>
            <a:chOff x="0" y="0"/>
            <a:chExt cx="274578" cy="12543"/>
          </a:xfrm>
        </p:grpSpPr>
        <p:sp>
          <p:nvSpPr>
            <p:cNvPr name="Freeform 26" id="26"/>
            <p:cNvSpPr/>
            <p:nvPr/>
          </p:nvSpPr>
          <p:spPr>
            <a:xfrm flipH="false" flipV="false" rot="0">
              <a:off x="0" y="0"/>
              <a:ext cx="274578" cy="12543"/>
            </a:xfrm>
            <a:custGeom>
              <a:avLst/>
              <a:gdLst/>
              <a:ahLst/>
              <a:cxnLst/>
              <a:rect r="r" b="b" t="t" l="l"/>
              <a:pathLst>
                <a:path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true">
              <a:gsLst>
                <a:gs pos="0">
                  <a:srgbClr val="FF00E6">
                    <a:alpha val="100000"/>
                  </a:srgbClr>
                </a:gs>
                <a:gs pos="100000">
                  <a:srgbClr val="60057F">
                    <a:alpha val="100000"/>
                  </a:srgbClr>
                </a:gs>
              </a:gsLst>
              <a:lin ang="2700000"/>
            </a:gradFill>
          </p:spPr>
        </p:sp>
        <p:sp>
          <p:nvSpPr>
            <p:cNvPr name="TextBox 27" id="27"/>
            <p:cNvSpPr txBox="true"/>
            <p:nvPr/>
          </p:nvSpPr>
          <p:spPr>
            <a:xfrm>
              <a:off x="0" y="-38100"/>
              <a:ext cx="274578" cy="50643"/>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0">
            <a:off x="3107218" y="381137"/>
            <a:ext cx="12750598" cy="654028"/>
          </a:xfrm>
          <a:prstGeom prst="rect">
            <a:avLst/>
          </a:prstGeom>
        </p:spPr>
        <p:txBody>
          <a:bodyPr anchor="t" rtlCol="false" tIns="0" lIns="0" bIns="0" rIns="0">
            <a:spAutoFit/>
          </a:bodyPr>
          <a:lstStyle/>
          <a:p>
            <a:pPr algn="ctr">
              <a:lnSpc>
                <a:spcPts val="4868"/>
              </a:lnSpc>
            </a:pPr>
            <a:r>
              <a:rPr lang="en-US" sz="4160">
                <a:solidFill>
                  <a:srgbClr val="FFFFFF"/>
                </a:solidFill>
                <a:latin typeface="Poppins Bold"/>
              </a:rPr>
              <a:t>A. Functional requirements</a:t>
            </a:r>
          </a:p>
        </p:txBody>
      </p:sp>
      <p:sp>
        <p:nvSpPr>
          <p:cNvPr name="TextBox 29" id="29"/>
          <p:cNvSpPr txBox="true"/>
          <p:nvPr/>
        </p:nvSpPr>
        <p:spPr>
          <a:xfrm rot="0">
            <a:off x="2968704" y="2845781"/>
            <a:ext cx="10830779"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User Management:</a:t>
            </a:r>
          </a:p>
          <a:p>
            <a:pPr>
              <a:lnSpc>
                <a:spcPts val="4209"/>
              </a:lnSpc>
              <a:spcBef>
                <a:spcPct val="0"/>
              </a:spcBef>
            </a:pPr>
          </a:p>
        </p:txBody>
      </p:sp>
      <p:sp>
        <p:nvSpPr>
          <p:cNvPr name="TextBox 30" id="30"/>
          <p:cNvSpPr txBox="true"/>
          <p:nvPr/>
        </p:nvSpPr>
        <p:spPr>
          <a:xfrm rot="0">
            <a:off x="6478113" y="3580361"/>
            <a:ext cx="7170459" cy="1018820"/>
          </a:xfrm>
          <a:prstGeom prst="rect">
            <a:avLst/>
          </a:prstGeom>
        </p:spPr>
        <p:txBody>
          <a:bodyPr anchor="t" rtlCol="false" tIns="0" lIns="0" bIns="0" rIns="0">
            <a:spAutoFit/>
          </a:bodyPr>
          <a:lstStyle/>
          <a:p>
            <a:pPr algn="ctr">
              <a:lnSpc>
                <a:spcPts val="4070"/>
              </a:lnSpc>
            </a:pPr>
            <a:r>
              <a:rPr lang="en-US" sz="2907">
                <a:solidFill>
                  <a:srgbClr val="FFFFFF"/>
                </a:solidFill>
                <a:latin typeface="Poppins"/>
              </a:rPr>
              <a:t>Register and account creations</a:t>
            </a:r>
          </a:p>
          <a:p>
            <a:pPr algn="ctr">
              <a:lnSpc>
                <a:spcPts val="4070"/>
              </a:lnSpc>
              <a:spcBef>
                <a:spcPct val="0"/>
              </a:spcBef>
            </a:pPr>
          </a:p>
        </p:txBody>
      </p:sp>
      <p:sp>
        <p:nvSpPr>
          <p:cNvPr name="TextBox 31" id="31"/>
          <p:cNvSpPr txBox="true"/>
          <p:nvPr/>
        </p:nvSpPr>
        <p:spPr>
          <a:xfrm rot="0">
            <a:off x="3387274" y="5356895"/>
            <a:ext cx="941732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Object archival </a:t>
            </a:r>
          </a:p>
          <a:p>
            <a:pPr>
              <a:lnSpc>
                <a:spcPts val="4209"/>
              </a:lnSpc>
              <a:spcBef>
                <a:spcPct val="0"/>
              </a:spcBef>
            </a:pPr>
          </a:p>
        </p:txBody>
      </p:sp>
      <p:sp>
        <p:nvSpPr>
          <p:cNvPr name="TextBox 32" id="32"/>
          <p:cNvSpPr txBox="true"/>
          <p:nvPr/>
        </p:nvSpPr>
        <p:spPr>
          <a:xfrm rot="0">
            <a:off x="2944698" y="7632663"/>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Object Retrieval:</a:t>
            </a:r>
          </a:p>
          <a:p>
            <a:pPr>
              <a:lnSpc>
                <a:spcPts val="4209"/>
              </a:lnSpc>
              <a:spcBef>
                <a:spcPct val="0"/>
              </a:spcBef>
            </a:pPr>
          </a:p>
        </p:txBody>
      </p:sp>
      <p:sp>
        <p:nvSpPr>
          <p:cNvPr name="TextBox 33" id="33"/>
          <p:cNvSpPr txBox="true"/>
          <p:nvPr/>
        </p:nvSpPr>
        <p:spPr>
          <a:xfrm rot="0">
            <a:off x="6681061" y="6228170"/>
            <a:ext cx="11091641" cy="965816"/>
          </a:xfrm>
          <a:prstGeom prst="rect">
            <a:avLst/>
          </a:prstGeom>
        </p:spPr>
        <p:txBody>
          <a:bodyPr anchor="t" rtlCol="false" tIns="0" lIns="0" bIns="0" rIns="0">
            <a:spAutoFit/>
          </a:bodyPr>
          <a:lstStyle/>
          <a:p>
            <a:pPr algn="just">
              <a:lnSpc>
                <a:spcPts val="3800"/>
              </a:lnSpc>
              <a:spcBef>
                <a:spcPct val="0"/>
              </a:spcBef>
            </a:pPr>
            <a:r>
              <a:rPr lang="en-US" sz="2714">
                <a:solidFill>
                  <a:srgbClr val="FFFFFF"/>
                </a:solidFill>
                <a:latin typeface="Poppins"/>
              </a:rPr>
              <a:t>Users can capture images and add details of objects using the device camera and  gallery</a:t>
            </a:r>
          </a:p>
        </p:txBody>
      </p:sp>
      <p:sp>
        <p:nvSpPr>
          <p:cNvPr name="TextBox 34" id="34"/>
          <p:cNvSpPr txBox="true"/>
          <p:nvPr/>
        </p:nvSpPr>
        <p:spPr>
          <a:xfrm rot="0">
            <a:off x="6681061" y="8416906"/>
            <a:ext cx="11472315" cy="951795"/>
          </a:xfrm>
          <a:prstGeom prst="rect">
            <a:avLst/>
          </a:prstGeom>
        </p:spPr>
        <p:txBody>
          <a:bodyPr anchor="t" rtlCol="false" tIns="0" lIns="0" bIns="0" rIns="0">
            <a:spAutoFit/>
          </a:bodyPr>
          <a:lstStyle/>
          <a:p>
            <a:pPr>
              <a:lnSpc>
                <a:spcPts val="3780"/>
              </a:lnSpc>
              <a:spcBef>
                <a:spcPct val="0"/>
              </a:spcBef>
            </a:pPr>
            <a:r>
              <a:rPr lang="en-US" sz="2700">
                <a:solidFill>
                  <a:srgbClr val="FFFFFF"/>
                </a:solidFill>
                <a:latin typeface="Poppins"/>
              </a:rPr>
              <a:t>Users can search for missing objects using a new image captured by the camera.</a:t>
            </a:r>
          </a:p>
        </p:txBody>
      </p:sp>
      <p:sp>
        <p:nvSpPr>
          <p:cNvPr name="TextBox 35" id="35"/>
          <p:cNvSpPr txBox="true"/>
          <p:nvPr/>
        </p:nvSpPr>
        <p:spPr>
          <a:xfrm rot="0">
            <a:off x="5334815" y="9182100"/>
            <a:ext cx="1143298"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[6] </a:t>
            </a:r>
          </a:p>
        </p:txBody>
      </p:sp>
      <p:sp>
        <p:nvSpPr>
          <p:cNvPr name="TextBox 36" id="36"/>
          <p:cNvSpPr txBox="true"/>
          <p:nvPr/>
        </p:nvSpPr>
        <p:spPr>
          <a:xfrm rot="0">
            <a:off x="6478113" y="1113729"/>
            <a:ext cx="11053304" cy="1326986"/>
          </a:xfrm>
          <a:prstGeom prst="rect">
            <a:avLst/>
          </a:prstGeom>
        </p:spPr>
        <p:txBody>
          <a:bodyPr anchor="t" rtlCol="false" tIns="0" lIns="0" bIns="0" rIns="0">
            <a:spAutoFit/>
          </a:bodyPr>
          <a:lstStyle/>
          <a:p>
            <a:pPr algn="just">
              <a:lnSpc>
                <a:spcPts val="3509"/>
              </a:lnSpc>
              <a:spcBef>
                <a:spcPct val="0"/>
              </a:spcBef>
            </a:pPr>
            <a:r>
              <a:rPr lang="en-US" sz="2506">
                <a:solidFill>
                  <a:srgbClr val="FFFFFF"/>
                </a:solidFill>
                <a:latin typeface="Poppins"/>
              </a:rPr>
              <a:t>Are product features or functions that developers must implement to enable users to accomplish their tasks. So it’s essential to make them clear both for the development team and the stakeholders. </a:t>
            </a:r>
          </a:p>
        </p:txBody>
      </p:sp>
      <p:sp>
        <p:nvSpPr>
          <p:cNvPr name="TextBox 37" id="37"/>
          <p:cNvSpPr txBox="true"/>
          <p:nvPr/>
        </p:nvSpPr>
        <p:spPr>
          <a:xfrm rot="0">
            <a:off x="4975997" y="4401281"/>
            <a:ext cx="7441222" cy="546039"/>
          </a:xfrm>
          <a:prstGeom prst="rect">
            <a:avLst/>
          </a:prstGeom>
        </p:spPr>
        <p:txBody>
          <a:bodyPr anchor="t" rtlCol="false" tIns="0" lIns="0" bIns="0" rIns="0">
            <a:spAutoFit/>
          </a:bodyPr>
          <a:lstStyle/>
          <a:p>
            <a:pPr algn="ctr">
              <a:lnSpc>
                <a:spcPts val="4224"/>
              </a:lnSpc>
              <a:spcBef>
                <a:spcPct val="0"/>
              </a:spcBef>
            </a:pPr>
            <a:r>
              <a:rPr lang="en-US" sz="3017">
                <a:solidFill>
                  <a:srgbClr val="FFFFFF"/>
                </a:solidFill>
                <a:latin typeface="Poppins"/>
              </a:rPr>
              <a:t>Authentication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8153377" y="7727913"/>
            <a:ext cx="290192" cy="1530387"/>
            <a:chOff x="0" y="0"/>
            <a:chExt cx="294878" cy="1555103"/>
          </a:xfrm>
        </p:grpSpPr>
        <p:sp>
          <p:nvSpPr>
            <p:cNvPr name="Freeform 3" id="3"/>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3825960" y="374672"/>
            <a:ext cx="14327416" cy="654028"/>
          </a:xfrm>
          <a:prstGeom prst="rect">
            <a:avLst/>
          </a:prstGeom>
        </p:spPr>
        <p:txBody>
          <a:bodyPr anchor="t" rtlCol="false" tIns="0" lIns="0" bIns="0" rIns="0">
            <a:spAutoFit/>
          </a:bodyPr>
          <a:lstStyle/>
          <a:p>
            <a:pPr>
              <a:lnSpc>
                <a:spcPts val="4868"/>
              </a:lnSpc>
            </a:pPr>
            <a:r>
              <a:rPr lang="en-US" sz="4160">
                <a:solidFill>
                  <a:srgbClr val="FFFFFF"/>
                </a:solidFill>
                <a:latin typeface="Poppins Bold"/>
              </a:rPr>
              <a:t>B.  Non-functional requirements </a:t>
            </a:r>
          </a:p>
        </p:txBody>
      </p:sp>
      <p:sp>
        <p:nvSpPr>
          <p:cNvPr name="TextBox 6" id="6"/>
          <p:cNvSpPr txBox="true"/>
          <p:nvPr/>
        </p:nvSpPr>
        <p:spPr>
          <a:xfrm rot="0">
            <a:off x="9887973" y="9182100"/>
            <a:ext cx="1067098"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[7] </a:t>
            </a:r>
          </a:p>
        </p:txBody>
      </p:sp>
      <p:sp>
        <p:nvSpPr>
          <p:cNvPr name="TextBox 7" id="7"/>
          <p:cNvSpPr txBox="true"/>
          <p:nvPr/>
        </p:nvSpPr>
        <p:spPr>
          <a:xfrm rot="0">
            <a:off x="4511399" y="1759365"/>
            <a:ext cx="13641977" cy="1362711"/>
          </a:xfrm>
          <a:prstGeom prst="rect">
            <a:avLst/>
          </a:prstGeom>
        </p:spPr>
        <p:txBody>
          <a:bodyPr anchor="t" rtlCol="false" tIns="0" lIns="0" bIns="0" rIns="0">
            <a:spAutoFit/>
          </a:bodyPr>
          <a:lstStyle/>
          <a:p>
            <a:pPr>
              <a:lnSpc>
                <a:spcPts val="3639"/>
              </a:lnSpc>
              <a:spcBef>
                <a:spcPct val="0"/>
              </a:spcBef>
            </a:pPr>
            <a:r>
              <a:rPr lang="en-US" sz="2599">
                <a:solidFill>
                  <a:srgbClr val="FFFFFF"/>
                </a:solidFill>
                <a:latin typeface="Open Sans"/>
              </a:rPr>
              <a:t>IAre not related to the system's functionality but rather define how the system should perform. They are crucial for ensuring the system's often influencing the overall experience. These non functional requirements include</a:t>
            </a:r>
          </a:p>
        </p:txBody>
      </p:sp>
      <p:sp>
        <p:nvSpPr>
          <p:cNvPr name="TextBox 8" id="8"/>
          <p:cNvSpPr txBox="true"/>
          <p:nvPr/>
        </p:nvSpPr>
        <p:spPr>
          <a:xfrm rot="0">
            <a:off x="821598" y="4120820"/>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Performance:</a:t>
            </a:r>
          </a:p>
          <a:p>
            <a:pPr>
              <a:lnSpc>
                <a:spcPts val="4209"/>
              </a:lnSpc>
              <a:spcBef>
                <a:spcPct val="0"/>
              </a:spcBef>
            </a:pPr>
          </a:p>
        </p:txBody>
      </p:sp>
      <p:sp>
        <p:nvSpPr>
          <p:cNvPr name="TextBox 9" id="9"/>
          <p:cNvSpPr txBox="true"/>
          <p:nvPr/>
        </p:nvSpPr>
        <p:spPr>
          <a:xfrm rot="0">
            <a:off x="431578" y="8134307"/>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Security:</a:t>
            </a:r>
          </a:p>
          <a:p>
            <a:pPr>
              <a:lnSpc>
                <a:spcPts val="4209"/>
              </a:lnSpc>
              <a:spcBef>
                <a:spcPct val="0"/>
              </a:spcBef>
            </a:pPr>
          </a:p>
        </p:txBody>
      </p:sp>
      <p:sp>
        <p:nvSpPr>
          <p:cNvPr name="TextBox 10" id="10"/>
          <p:cNvSpPr txBox="true"/>
          <p:nvPr/>
        </p:nvSpPr>
        <p:spPr>
          <a:xfrm rot="0">
            <a:off x="710796" y="5508520"/>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Availability:</a:t>
            </a:r>
          </a:p>
          <a:p>
            <a:pPr>
              <a:lnSpc>
                <a:spcPts val="4209"/>
              </a:lnSpc>
              <a:spcBef>
                <a:spcPct val="0"/>
              </a:spcBef>
            </a:pPr>
          </a:p>
        </p:txBody>
      </p:sp>
      <p:grpSp>
        <p:nvGrpSpPr>
          <p:cNvPr name="Group 11" id="11"/>
          <p:cNvGrpSpPr>
            <a:grpSpLocks noChangeAspect="true"/>
          </p:cNvGrpSpPr>
          <p:nvPr/>
        </p:nvGrpSpPr>
        <p:grpSpPr>
          <a:xfrm rot="0">
            <a:off x="431578" y="2686134"/>
            <a:ext cx="3321504" cy="6572166"/>
            <a:chOff x="0" y="0"/>
            <a:chExt cx="2620010" cy="5184140"/>
          </a:xfrm>
        </p:grpSpPr>
        <p:sp>
          <p:nvSpPr>
            <p:cNvPr name="Freeform 12" id="12"/>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3" id="13"/>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4" id="14"/>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5" id="15"/>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6" id="16"/>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7" id="17"/>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8" id="18"/>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9" id="19"/>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0" id="20"/>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1" id="21"/>
          <p:cNvGrpSpPr>
            <a:grpSpLocks noChangeAspect="true"/>
          </p:cNvGrpSpPr>
          <p:nvPr/>
        </p:nvGrpSpPr>
        <p:grpSpPr>
          <a:xfrm rot="0">
            <a:off x="-2127295" y="1028700"/>
            <a:ext cx="4816747" cy="9530762"/>
            <a:chOff x="0" y="0"/>
            <a:chExt cx="2620010" cy="5184140"/>
          </a:xfrm>
        </p:grpSpPr>
        <p:sp>
          <p:nvSpPr>
            <p:cNvPr name="Freeform 22" id="22"/>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3" id="23"/>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4" id="24"/>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5" id="25"/>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6" id="26"/>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7" id="27"/>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8" id="28"/>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9" id="29"/>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0" id="30"/>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31" id="31"/>
          <p:cNvSpPr txBox="true"/>
          <p:nvPr/>
        </p:nvSpPr>
        <p:spPr>
          <a:xfrm rot="0">
            <a:off x="431578" y="6899007"/>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Usability:</a:t>
            </a:r>
          </a:p>
          <a:p>
            <a:pPr>
              <a:lnSpc>
                <a:spcPts val="420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3628646" y="1593743"/>
            <a:ext cx="3321504" cy="6572166"/>
            <a:chOff x="0" y="0"/>
            <a:chExt cx="2620010" cy="5184140"/>
          </a:xfrm>
        </p:grpSpPr>
        <p:sp>
          <p:nvSpPr>
            <p:cNvPr name="Freeform 3" id="3"/>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4" id="4"/>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5" id="5"/>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6" id="6"/>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7" id="7"/>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8" id="8"/>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9" id="9"/>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0" id="10"/>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1" id="11"/>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Freeform 12" id="12"/>
          <p:cNvSpPr/>
          <p:nvPr/>
        </p:nvSpPr>
        <p:spPr>
          <a:xfrm flipH="false" flipV="false" rot="0">
            <a:off x="1028700" y="2502539"/>
            <a:ext cx="11269679" cy="5663370"/>
          </a:xfrm>
          <a:custGeom>
            <a:avLst/>
            <a:gdLst/>
            <a:ahLst/>
            <a:cxnLst/>
            <a:rect r="r" b="b" t="t" l="l"/>
            <a:pathLst>
              <a:path h="5663370" w="11269679">
                <a:moveTo>
                  <a:pt x="0" y="0"/>
                </a:moveTo>
                <a:lnTo>
                  <a:pt x="11269679" y="0"/>
                </a:lnTo>
                <a:lnTo>
                  <a:pt x="11269679" y="5663370"/>
                </a:lnTo>
                <a:lnTo>
                  <a:pt x="0" y="5663370"/>
                </a:lnTo>
                <a:lnTo>
                  <a:pt x="0" y="0"/>
                </a:lnTo>
                <a:close/>
              </a:path>
            </a:pathLst>
          </a:custGeom>
          <a:blipFill>
            <a:blip r:embed="rId3"/>
            <a:stretch>
              <a:fillRect l="0" t="0" r="0" b="0"/>
            </a:stretch>
          </a:blipFill>
        </p:spPr>
      </p:sp>
      <p:sp>
        <p:nvSpPr>
          <p:cNvPr name="TextBox 13" id="13"/>
          <p:cNvSpPr txBox="true"/>
          <p:nvPr/>
        </p:nvSpPr>
        <p:spPr>
          <a:xfrm rot="0">
            <a:off x="1028700" y="562121"/>
            <a:ext cx="12073430" cy="941071"/>
          </a:xfrm>
          <a:prstGeom prst="rect">
            <a:avLst/>
          </a:prstGeom>
        </p:spPr>
        <p:txBody>
          <a:bodyPr anchor="t" rtlCol="false" tIns="0" lIns="0" bIns="0" rIns="0">
            <a:spAutoFit/>
          </a:bodyPr>
          <a:lstStyle/>
          <a:p>
            <a:pPr>
              <a:lnSpc>
                <a:spcPts val="3779"/>
              </a:lnSpc>
              <a:spcBef>
                <a:spcPct val="0"/>
              </a:spcBef>
            </a:pPr>
            <a:r>
              <a:rPr lang="en-US" sz="2699">
                <a:solidFill>
                  <a:srgbClr val="FFFFFF"/>
                </a:solidFill>
                <a:latin typeface="Open Sans"/>
              </a:rPr>
              <a:t>elow is a representaion of a the non functional requirements used for our lost and found document software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2D0727">
                <a:alpha val="100000"/>
              </a:srgbClr>
            </a:gs>
            <a:gs pos="100000">
              <a:srgbClr val="0C0822">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7293116" y="657737"/>
            <a:ext cx="397367" cy="28996"/>
            <a:chOff x="0" y="0"/>
            <a:chExt cx="128243" cy="9358"/>
          </a:xfrm>
        </p:grpSpPr>
        <p:sp>
          <p:nvSpPr>
            <p:cNvPr name="Freeform 3" id="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FF00E6">
                    <a:alpha val="100000"/>
                  </a:srgbClr>
                </a:gs>
                <a:gs pos="100000">
                  <a:srgbClr val="60057F">
                    <a:alpha val="100000"/>
                  </a:srgbClr>
                </a:gs>
              </a:gsLst>
              <a:lin ang="2700000"/>
            </a:gradFill>
          </p:spPr>
        </p:sp>
        <p:sp>
          <p:nvSpPr>
            <p:cNvPr name="TextBox 4" id="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8153377" y="7727913"/>
            <a:ext cx="290192" cy="1530387"/>
            <a:chOff x="0" y="0"/>
            <a:chExt cx="294878" cy="1555103"/>
          </a:xfrm>
        </p:grpSpPr>
        <p:sp>
          <p:nvSpPr>
            <p:cNvPr name="Freeform 6" id="6"/>
            <p:cNvSpPr/>
            <p:nvPr/>
          </p:nvSpPr>
          <p:spPr>
            <a:xfrm flipH="false" flipV="false" rot="0">
              <a:off x="0" y="0"/>
              <a:ext cx="294878" cy="1555103"/>
            </a:xfrm>
            <a:custGeom>
              <a:avLst/>
              <a:gdLst/>
              <a:ahLst/>
              <a:cxnLst/>
              <a:rect r="r" b="b" t="t" l="l"/>
              <a:pathLst>
                <a:path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true">
              <a:gsLst>
                <a:gs pos="0">
                  <a:srgbClr val="FF00E6">
                    <a:alpha val="100000"/>
                  </a:srgbClr>
                </a:gs>
                <a:gs pos="100000">
                  <a:srgbClr val="60057F">
                    <a:alpha val="100000"/>
                  </a:srgbClr>
                </a:gs>
              </a:gsLst>
              <a:lin ang="2700000"/>
            </a:gradFill>
          </p:spPr>
        </p:sp>
        <p:sp>
          <p:nvSpPr>
            <p:cNvPr name="TextBox 7" id="7"/>
            <p:cNvSpPr txBox="true"/>
            <p:nvPr/>
          </p:nvSpPr>
          <p:spPr>
            <a:xfrm>
              <a:off x="0" y="-38100"/>
              <a:ext cx="294878" cy="1593203"/>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3154289" y="508149"/>
            <a:ext cx="735456" cy="207496"/>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Service</a:t>
            </a:r>
          </a:p>
        </p:txBody>
      </p:sp>
      <p:sp>
        <p:nvSpPr>
          <p:cNvPr name="TextBox 9" id="9"/>
          <p:cNvSpPr txBox="true"/>
          <p:nvPr/>
        </p:nvSpPr>
        <p:spPr>
          <a:xfrm rot="0">
            <a:off x="11898530" y="508149"/>
            <a:ext cx="809760" cy="207496"/>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a:rPr>
              <a:t>Home</a:t>
            </a:r>
          </a:p>
        </p:txBody>
      </p:sp>
      <p:grpSp>
        <p:nvGrpSpPr>
          <p:cNvPr name="Group 10" id="10"/>
          <p:cNvGrpSpPr>
            <a:grpSpLocks noChangeAspect="true"/>
          </p:cNvGrpSpPr>
          <p:nvPr/>
        </p:nvGrpSpPr>
        <p:grpSpPr>
          <a:xfrm rot="0">
            <a:off x="15257569" y="715644"/>
            <a:ext cx="3471104" cy="6868175"/>
            <a:chOff x="0" y="0"/>
            <a:chExt cx="2620010" cy="5184140"/>
          </a:xfrm>
        </p:grpSpPr>
        <p:sp>
          <p:nvSpPr>
            <p:cNvPr name="Freeform 11" id="11"/>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2" id="12"/>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13" id="13"/>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4" id="14"/>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5" id="15"/>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6" id="16"/>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7" id="17"/>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8" id="18"/>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9" id="19"/>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20" id="20"/>
          <p:cNvGrpSpPr>
            <a:grpSpLocks noChangeAspect="true"/>
          </p:cNvGrpSpPr>
          <p:nvPr/>
        </p:nvGrpSpPr>
        <p:grpSpPr>
          <a:xfrm rot="0">
            <a:off x="15756247" y="4120821"/>
            <a:ext cx="3471104" cy="6868175"/>
            <a:chOff x="0" y="0"/>
            <a:chExt cx="2620010" cy="5184140"/>
          </a:xfrm>
        </p:grpSpPr>
        <p:sp>
          <p:nvSpPr>
            <p:cNvPr name="Freeform 21" id="21"/>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22" id="22"/>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23" id="23"/>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24" id="24"/>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25" id="25"/>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6" id="26"/>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7" id="27"/>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8" id="28"/>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9" id="29"/>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grpSp>
        <p:nvGrpSpPr>
          <p:cNvPr name="Group 30" id="30"/>
          <p:cNvGrpSpPr>
            <a:grpSpLocks noChangeAspect="true"/>
          </p:cNvGrpSpPr>
          <p:nvPr/>
        </p:nvGrpSpPr>
        <p:grpSpPr>
          <a:xfrm rot="0">
            <a:off x="12708290" y="1900555"/>
            <a:ext cx="3471104" cy="6868175"/>
            <a:chOff x="0" y="0"/>
            <a:chExt cx="2620010" cy="5184140"/>
          </a:xfrm>
        </p:grpSpPr>
        <p:sp>
          <p:nvSpPr>
            <p:cNvPr name="Freeform 31" id="31"/>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2" id="32"/>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189" t="0" r="-22189" b="0"/>
              </a:stretch>
            </a:blipFill>
          </p:spPr>
        </p:sp>
        <p:sp>
          <p:nvSpPr>
            <p:cNvPr name="Freeform 33" id="33"/>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34" id="34"/>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35" id="35"/>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36" id="36"/>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37" id="37"/>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38" id="38"/>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39" id="39"/>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40" id="40"/>
          <p:cNvSpPr txBox="true"/>
          <p:nvPr/>
        </p:nvSpPr>
        <p:spPr>
          <a:xfrm rot="0">
            <a:off x="447226" y="498624"/>
            <a:ext cx="13442520" cy="1350115"/>
          </a:xfrm>
          <a:prstGeom prst="rect">
            <a:avLst/>
          </a:prstGeom>
        </p:spPr>
        <p:txBody>
          <a:bodyPr anchor="t" rtlCol="false" tIns="0" lIns="0" bIns="0" rIns="0">
            <a:spAutoFit/>
          </a:bodyPr>
          <a:lstStyle/>
          <a:p>
            <a:pPr>
              <a:lnSpc>
                <a:spcPts val="5102"/>
              </a:lnSpc>
            </a:pPr>
            <a:r>
              <a:rPr lang="en-US" sz="4360">
                <a:solidFill>
                  <a:srgbClr val="FFFFFF"/>
                </a:solidFill>
                <a:latin typeface="Poppins Bold"/>
              </a:rPr>
              <a:t>3.  REQUIREMENT GATHERING TECHNIQUES</a:t>
            </a:r>
          </a:p>
          <a:p>
            <a:pPr>
              <a:lnSpc>
                <a:spcPts val="5102"/>
              </a:lnSpc>
            </a:pPr>
          </a:p>
        </p:txBody>
      </p:sp>
      <p:sp>
        <p:nvSpPr>
          <p:cNvPr name="TextBox 41" id="41"/>
          <p:cNvSpPr txBox="true"/>
          <p:nvPr/>
        </p:nvSpPr>
        <p:spPr>
          <a:xfrm rot="0">
            <a:off x="2251016" y="7002540"/>
            <a:ext cx="10457274" cy="2369821"/>
          </a:xfrm>
          <a:prstGeom prst="rect">
            <a:avLst/>
          </a:prstGeom>
        </p:spPr>
        <p:txBody>
          <a:bodyPr anchor="t" rtlCol="false" tIns="0" lIns="0" bIns="0" rIns="0">
            <a:spAutoFit/>
          </a:bodyPr>
          <a:lstStyle/>
          <a:p>
            <a:pPr>
              <a:lnSpc>
                <a:spcPts val="3779"/>
              </a:lnSpc>
            </a:pPr>
            <a:r>
              <a:rPr lang="en-US" sz="2699">
                <a:solidFill>
                  <a:srgbClr val="FFFFFF"/>
                </a:solidFill>
                <a:latin typeface="Open Sans"/>
              </a:rPr>
              <a:t>A survey is a  method of gathering information using relevant questions from a sample of people with the aim of understanding population as a whole. Also, there are two types of survey; Online Survey and Onsite Survey</a:t>
            </a:r>
          </a:p>
          <a:p>
            <a:pPr>
              <a:lnSpc>
                <a:spcPts val="3779"/>
              </a:lnSpc>
              <a:spcBef>
                <a:spcPct val="0"/>
              </a:spcBef>
            </a:pPr>
          </a:p>
        </p:txBody>
      </p:sp>
      <p:sp>
        <p:nvSpPr>
          <p:cNvPr name="TextBox 42" id="42"/>
          <p:cNvSpPr txBox="true"/>
          <p:nvPr/>
        </p:nvSpPr>
        <p:spPr>
          <a:xfrm rot="0">
            <a:off x="1088719" y="1472079"/>
            <a:ext cx="10477275" cy="1340433"/>
          </a:xfrm>
          <a:prstGeom prst="rect">
            <a:avLst/>
          </a:prstGeom>
        </p:spPr>
        <p:txBody>
          <a:bodyPr anchor="t" rtlCol="false" tIns="0" lIns="0" bIns="0" rIns="0">
            <a:spAutoFit/>
          </a:bodyPr>
          <a:lstStyle/>
          <a:p>
            <a:pPr>
              <a:lnSpc>
                <a:spcPts val="3592"/>
              </a:lnSpc>
              <a:spcBef>
                <a:spcPct val="0"/>
              </a:spcBef>
            </a:pPr>
            <a:r>
              <a:rPr lang="en-US" sz="2566">
                <a:solidFill>
                  <a:srgbClr val="FFFFFF"/>
                </a:solidFill>
                <a:latin typeface="Open Sans"/>
              </a:rPr>
              <a:t> These are simply the various ways and methods used to have as much as requirements from the users.  There are two types of UX reserch, namely; Quantitative and Qualitative research.</a:t>
            </a:r>
          </a:p>
        </p:txBody>
      </p:sp>
      <p:sp>
        <p:nvSpPr>
          <p:cNvPr name="TextBox 43" id="43"/>
          <p:cNvSpPr txBox="true"/>
          <p:nvPr/>
        </p:nvSpPr>
        <p:spPr>
          <a:xfrm rot="0">
            <a:off x="1431466" y="3503300"/>
            <a:ext cx="7746186" cy="646431"/>
          </a:xfrm>
          <a:prstGeom prst="rect">
            <a:avLst/>
          </a:prstGeom>
        </p:spPr>
        <p:txBody>
          <a:bodyPr anchor="t" rtlCol="false" tIns="0" lIns="0" bIns="0" rIns="0">
            <a:spAutoFit/>
          </a:bodyPr>
          <a:lstStyle/>
          <a:p>
            <a:pPr>
              <a:lnSpc>
                <a:spcPts val="5319"/>
              </a:lnSpc>
              <a:spcBef>
                <a:spcPct val="0"/>
              </a:spcBef>
            </a:pPr>
            <a:r>
              <a:rPr lang="en-US" sz="3799">
                <a:solidFill>
                  <a:srgbClr val="FFFFFF"/>
                </a:solidFill>
                <a:latin typeface="Open Sans Bold"/>
              </a:rPr>
              <a:t>A. Quantitative Research</a:t>
            </a:r>
          </a:p>
        </p:txBody>
      </p:sp>
      <p:sp>
        <p:nvSpPr>
          <p:cNvPr name="TextBox 44" id="44"/>
          <p:cNvSpPr txBox="true"/>
          <p:nvPr/>
        </p:nvSpPr>
        <p:spPr>
          <a:xfrm rot="0">
            <a:off x="9177652" y="9182100"/>
            <a:ext cx="1123504" cy="679451"/>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Canva Sans"/>
              </a:rPr>
              <a:t>⦁ [8] </a:t>
            </a:r>
          </a:p>
        </p:txBody>
      </p:sp>
      <p:sp>
        <p:nvSpPr>
          <p:cNvPr name="TextBox 45" id="45"/>
          <p:cNvSpPr txBox="true"/>
          <p:nvPr/>
        </p:nvSpPr>
        <p:spPr>
          <a:xfrm rot="0">
            <a:off x="-2309812" y="6469222"/>
            <a:ext cx="10244274" cy="1085686"/>
          </a:xfrm>
          <a:prstGeom prst="rect">
            <a:avLst/>
          </a:prstGeom>
        </p:spPr>
        <p:txBody>
          <a:bodyPr anchor="t" rtlCol="false" tIns="0" lIns="0" bIns="0" rIns="0">
            <a:spAutoFit/>
          </a:bodyPr>
          <a:lstStyle/>
          <a:p>
            <a:pPr algn="ctr">
              <a:lnSpc>
                <a:spcPts val="4209"/>
              </a:lnSpc>
            </a:pPr>
            <a:r>
              <a:rPr lang="en-US" sz="3006">
                <a:solidFill>
                  <a:srgbClr val="FFFFFF"/>
                </a:solidFill>
                <a:latin typeface="Poppins Bold"/>
              </a:rPr>
              <a:t>⦁ Survey</a:t>
            </a:r>
          </a:p>
          <a:p>
            <a:pPr>
              <a:lnSpc>
                <a:spcPts val="4209"/>
              </a:lnSpc>
              <a:spcBef>
                <a:spcPct val="0"/>
              </a:spcBef>
            </a:pPr>
          </a:p>
        </p:txBody>
      </p:sp>
      <p:sp>
        <p:nvSpPr>
          <p:cNvPr name="TextBox 46" id="46"/>
          <p:cNvSpPr txBox="true"/>
          <p:nvPr/>
        </p:nvSpPr>
        <p:spPr>
          <a:xfrm rot="0">
            <a:off x="1088719" y="4359282"/>
            <a:ext cx="10809812" cy="1893571"/>
          </a:xfrm>
          <a:prstGeom prst="rect">
            <a:avLst/>
          </a:prstGeom>
        </p:spPr>
        <p:txBody>
          <a:bodyPr anchor="t" rtlCol="false" tIns="0" lIns="0" bIns="0" rIns="0">
            <a:spAutoFit/>
          </a:bodyPr>
          <a:lstStyle/>
          <a:p>
            <a:pPr>
              <a:lnSpc>
                <a:spcPts val="3779"/>
              </a:lnSpc>
              <a:spcBef>
                <a:spcPct val="0"/>
              </a:spcBef>
            </a:pPr>
            <a:r>
              <a:rPr lang="en-US" sz="2699">
                <a:solidFill>
                  <a:srgbClr val="FFFFFF"/>
                </a:solidFill>
                <a:latin typeface="Open Sans"/>
              </a:rPr>
              <a:t>In short, it means collecting and analyzing numerical data to describe characteristics, find corrections ; or test hypotheses. . Below are some of the techniques used to carry out Quantitative Research.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DAGBM74UUcw</dc:identifier>
  <dcterms:modified xsi:type="dcterms:W3CDTF">2011-08-01T06:04:30Z</dcterms:modified>
  <cp:revision>1</cp:revision>
  <dc:title>UNIVERSITY OF BUEA</dc:title>
</cp:coreProperties>
</file>

<file path=docProps/thumbnail.jpeg>
</file>